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Default Extension="gif" ContentType="image/gif"/>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78" r:id="rId2"/>
    <p:sldId id="261" r:id="rId3"/>
    <p:sldId id="262" r:id="rId4"/>
    <p:sldId id="280" r:id="rId5"/>
    <p:sldId id="263" r:id="rId6"/>
    <p:sldId id="264" r:id="rId7"/>
    <p:sldId id="279" r:id="rId8"/>
    <p:sldId id="288" r:id="rId9"/>
    <p:sldId id="291" r:id="rId10"/>
    <p:sldId id="287" r:id="rId11"/>
    <p:sldId id="267" r:id="rId12"/>
    <p:sldId id="268" r:id="rId13"/>
    <p:sldId id="269" r:id="rId14"/>
    <p:sldId id="270" r:id="rId15"/>
    <p:sldId id="271" r:id="rId16"/>
    <p:sldId id="272" r:id="rId17"/>
    <p:sldId id="273" r:id="rId18"/>
    <p:sldId id="283" r:id="rId19"/>
    <p:sldId id="277" r:id="rId20"/>
    <p:sldId id="274" r:id="rId21"/>
    <p:sldId id="275" r:id="rId22"/>
    <p:sldId id="276" r:id="rId23"/>
    <p:sldId id="282" r:id="rId24"/>
    <p:sldId id="281" r:id="rId25"/>
    <p:sldId id="284" r:id="rId26"/>
    <p:sldId id="289"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00" autoAdjust="0"/>
    <p:restoredTop sz="94660"/>
  </p:normalViewPr>
  <p:slideViewPr>
    <p:cSldViewPr>
      <p:cViewPr>
        <p:scale>
          <a:sx n="90" d="100"/>
          <a:sy n="90" d="100"/>
        </p:scale>
        <p:origin x="-990"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0D5C95-1A58-4B6A-896A-66202E4D61A8}" type="datetimeFigureOut">
              <a:rPr lang="en-US" smtClean="0"/>
              <a:pPr/>
              <a:t>11/11/2009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B0FC59-7BC5-4C75-989B-872477F1D99F}"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B0FC59-7BC5-4C75-989B-872477F1D99F}"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B0FC59-7BC5-4C75-989B-872477F1D99F}" type="slidenum">
              <a:rPr lang="en-GB" smtClean="0"/>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B0FC59-7BC5-4C75-989B-872477F1D99F}" type="slidenum">
              <a:rPr lang="en-GB" smtClean="0"/>
              <a:pPr/>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B0FC59-7BC5-4C75-989B-872477F1D99F}" type="slidenum">
              <a:rPr lang="en-GB" smtClean="0"/>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B0FC59-7BC5-4C75-989B-872477F1D99F}" type="slidenum">
              <a:rPr lang="en-GB" smtClean="0"/>
              <a:pPr/>
              <a:t>13</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B0FC59-7BC5-4C75-989B-872477F1D99F}" type="slidenum">
              <a:rPr lang="en-GB" smtClean="0"/>
              <a:pPr/>
              <a:t>14</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B0FC59-7BC5-4C75-989B-872477F1D99F}" type="slidenum">
              <a:rPr lang="en-GB" smtClean="0"/>
              <a:pPr/>
              <a:t>15</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B0FC59-7BC5-4C75-989B-872477F1D99F}" type="slidenum">
              <a:rPr lang="en-GB" smtClean="0"/>
              <a:pPr/>
              <a:t>16</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B0FC59-7BC5-4C75-989B-872477F1D99F}" type="slidenum">
              <a:rPr lang="en-GB" smtClean="0"/>
              <a:pPr/>
              <a:t>17</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B0FC59-7BC5-4C75-989B-872477F1D99F}" type="slidenum">
              <a:rPr lang="en-GB" smtClean="0"/>
              <a:pPr/>
              <a:t>18</a:t>
            </a:fld>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B0FC59-7BC5-4C75-989B-872477F1D99F}" type="slidenum">
              <a:rPr lang="en-GB" smtClean="0"/>
              <a:pPr/>
              <a:t>19</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B0FC59-7BC5-4C75-989B-872477F1D99F}" type="slidenum">
              <a:rPr lang="en-GB" smtClean="0"/>
              <a:pPr/>
              <a:t>2</a:t>
            </a:fld>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B0FC59-7BC5-4C75-989B-872477F1D99F}" type="slidenum">
              <a:rPr lang="en-GB" smtClean="0"/>
              <a:pPr/>
              <a:t>20</a:t>
            </a:fld>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B0FC59-7BC5-4C75-989B-872477F1D99F}" type="slidenum">
              <a:rPr lang="en-GB" smtClean="0"/>
              <a:pPr/>
              <a:t>21</a:t>
            </a:fld>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B0FC59-7BC5-4C75-989B-872477F1D99F}" type="slidenum">
              <a:rPr lang="en-GB" smtClean="0"/>
              <a:pPr/>
              <a:t>22</a:t>
            </a:fld>
            <a:endParaRPr lang="en-GB"/>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B0FC59-7BC5-4C75-989B-872477F1D99F}" type="slidenum">
              <a:rPr lang="en-GB" smtClean="0"/>
              <a:pPr/>
              <a:t>23</a:t>
            </a:fld>
            <a:endParaRPr lang="en-GB"/>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B0FC59-7BC5-4C75-989B-872477F1D99F}" type="slidenum">
              <a:rPr lang="en-GB" smtClean="0"/>
              <a:pPr/>
              <a:t>24</a:t>
            </a:fld>
            <a:endParaRPr lang="en-GB"/>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B0FC59-7BC5-4C75-989B-872477F1D99F}" type="slidenum">
              <a:rPr lang="en-GB" smtClean="0"/>
              <a:pPr/>
              <a:t>25</a:t>
            </a:fld>
            <a:endParaRPr lang="en-GB"/>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B0FC59-7BC5-4C75-989B-872477F1D99F}" type="slidenum">
              <a:rPr lang="en-GB" smtClean="0"/>
              <a:pPr/>
              <a:t>26</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B0FC59-7BC5-4C75-989B-872477F1D99F}"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B0FC59-7BC5-4C75-989B-872477F1D99F}"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B0FC59-7BC5-4C75-989B-872477F1D99F}"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B0FC59-7BC5-4C75-989B-872477F1D99F}"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B0FC59-7BC5-4C75-989B-872477F1D99F}"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B0FC59-7BC5-4C75-989B-872477F1D99F}"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AB0FC59-7BC5-4C75-989B-872477F1D99F}"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8A4C590-F33D-4D1E-9F87-EDFD7C8E4547}" type="datetimeFigureOut">
              <a:rPr lang="en-US" smtClean="0"/>
              <a:pPr/>
              <a:t>11/11/2009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A4484E7-5CC3-4E6B-9C7D-B5BF141A3248}"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8A4C590-F33D-4D1E-9F87-EDFD7C8E4547}" type="datetimeFigureOut">
              <a:rPr lang="en-US" smtClean="0"/>
              <a:pPr/>
              <a:t>11/11/2009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A4484E7-5CC3-4E6B-9C7D-B5BF141A3248}"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8A4C590-F33D-4D1E-9F87-EDFD7C8E4547}" type="datetimeFigureOut">
              <a:rPr lang="en-US" smtClean="0"/>
              <a:pPr/>
              <a:t>11/11/2009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A4484E7-5CC3-4E6B-9C7D-B5BF141A3248}"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8A4C590-F33D-4D1E-9F87-EDFD7C8E4547}" type="datetimeFigureOut">
              <a:rPr lang="en-US" smtClean="0"/>
              <a:pPr/>
              <a:t>11/11/2009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A4484E7-5CC3-4E6B-9C7D-B5BF141A3248}"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A4C590-F33D-4D1E-9F87-EDFD7C8E4547}" type="datetimeFigureOut">
              <a:rPr lang="en-US" smtClean="0"/>
              <a:pPr/>
              <a:t>11/11/2009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A4484E7-5CC3-4E6B-9C7D-B5BF141A3248}"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8A4C590-F33D-4D1E-9F87-EDFD7C8E4547}" type="datetimeFigureOut">
              <a:rPr lang="en-US" smtClean="0"/>
              <a:pPr/>
              <a:t>11/11/2009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A4484E7-5CC3-4E6B-9C7D-B5BF141A3248}"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8A4C590-F33D-4D1E-9F87-EDFD7C8E4547}" type="datetimeFigureOut">
              <a:rPr lang="en-US" smtClean="0"/>
              <a:pPr/>
              <a:t>11/11/2009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A4484E7-5CC3-4E6B-9C7D-B5BF141A3248}"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8A4C590-F33D-4D1E-9F87-EDFD7C8E4547}" type="datetimeFigureOut">
              <a:rPr lang="en-US" smtClean="0"/>
              <a:pPr/>
              <a:t>11/11/2009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A4484E7-5CC3-4E6B-9C7D-B5BF141A3248}"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A4C590-F33D-4D1E-9F87-EDFD7C8E4547}" type="datetimeFigureOut">
              <a:rPr lang="en-US" smtClean="0"/>
              <a:pPr/>
              <a:t>11/11/2009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A4484E7-5CC3-4E6B-9C7D-B5BF141A3248}"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A4C590-F33D-4D1E-9F87-EDFD7C8E4547}" type="datetimeFigureOut">
              <a:rPr lang="en-US" smtClean="0"/>
              <a:pPr/>
              <a:t>11/11/2009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A4484E7-5CC3-4E6B-9C7D-B5BF141A3248}"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A4C590-F33D-4D1E-9F87-EDFD7C8E4547}" type="datetimeFigureOut">
              <a:rPr lang="en-US" smtClean="0"/>
              <a:pPr/>
              <a:t>11/11/2009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A4484E7-5CC3-4E6B-9C7D-B5BF141A3248}"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A4C590-F33D-4D1E-9F87-EDFD7C8E4547}" type="datetimeFigureOut">
              <a:rPr lang="en-US" smtClean="0"/>
              <a:pPr/>
              <a:t>11/11/2009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4484E7-5CC3-4E6B-9C7D-B5BF141A3248}"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20.bin"/><Relationship Id="rId5" Type="http://schemas.openxmlformats.org/officeDocument/2006/relationships/oleObject" Target="../embeddings/oleObject19.bin"/><Relationship Id="rId4" Type="http://schemas.openxmlformats.org/officeDocument/2006/relationships/hyperlink" Target="http://www.plan-uk.org/pdfs/wordsintoaction.pdf#page=67" TargetMode="Externa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22.bin"/><Relationship Id="rId5" Type="http://schemas.openxmlformats.org/officeDocument/2006/relationships/oleObject" Target="../embeddings/oleObject21.bin"/><Relationship Id="rId4" Type="http://schemas.openxmlformats.org/officeDocument/2006/relationships/hyperlink" Target="http://www.childreninachangingclimate.org/"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http://www.interragate.info/home"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hyperlink" Target="http://www.preventionweb.net/"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hyperlink" Target="http://www.cogssdpe.ning.com/" TargetMode="External"/><Relationship Id="rId4" Type="http://schemas.openxmlformats.org/officeDocument/2006/relationships/hyperlink" Target="http://maps.google.co.uk/maps/ms?hl=en&amp;ie=UTF8&amp;oe=UTF8&amp;msa=0&amp;msid=112823935635760846118.0004772abcf77cfbd3d22" TargetMode="Externa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7" Type="http://schemas.openxmlformats.org/officeDocument/2006/relationships/hyperlink" Target="education%20activity%20map%20sumatra%2010-09.pdf" TargetMode="External"/><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4.gif"/><Relationship Id="rId5" Type="http://schemas.openxmlformats.org/officeDocument/2006/relationships/oleObject" Target="../embeddings/oleObject24.bin"/><Relationship Id="rId4" Type="http://schemas.openxmlformats.org/officeDocument/2006/relationships/oleObject" Target="../embeddings/oleObject23.bin"/></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oleObject" Target="../embeddings/oleObject4.bin"/><Relationship Id="rId4" Type="http://schemas.openxmlformats.org/officeDocument/2006/relationships/oleObject" Target="../embeddings/oleObject3.bin"/></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vmlDrawing" Target="../drawings/vmlDrawing13.vml"/><Relationship Id="rId5" Type="http://schemas.openxmlformats.org/officeDocument/2006/relationships/oleObject" Target="../embeddings/oleObject26.bin"/><Relationship Id="rId4" Type="http://schemas.openxmlformats.org/officeDocument/2006/relationships/oleObject" Target="../embeddings/oleObject25.bin"/></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vmlDrawing" Target="../drawings/vmlDrawing14.vml"/><Relationship Id="rId5" Type="http://schemas.openxmlformats.org/officeDocument/2006/relationships/oleObject" Target="../embeddings/oleObject28.bin"/><Relationship Id="rId4" Type="http://schemas.openxmlformats.org/officeDocument/2006/relationships/oleObject" Target="../embeddings/oleObject27.bin"/></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hyperlink" Target="Rwanda_Child_Friendly_Schools_infrastructure_standards_and_guidelines%5b1%5d.pdf" TargetMode="External"/><Relationship Id="rId5" Type="http://schemas.openxmlformats.org/officeDocument/2006/relationships/oleObject" Target="../embeddings/oleObject30.bin"/><Relationship Id="rId4" Type="http://schemas.openxmlformats.org/officeDocument/2006/relationships/oleObject" Target="../embeddings/oleObject29.bin"/></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hyperlink" Target="http://www.ineesite.org/assets/Guidance_Notes_Safer_School_Constructionfinal.pdf" TargetMode="External"/><Relationship Id="rId5" Type="http://schemas.openxmlformats.org/officeDocument/2006/relationships/oleObject" Target="../embeddings/oleObject32.bin"/><Relationship Id="rId4" Type="http://schemas.openxmlformats.org/officeDocument/2006/relationships/oleObject" Target="../embeddings/oleObject31.bin"/></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vmlDrawing" Target="../drawings/vmlDrawing17.vml"/><Relationship Id="rId5" Type="http://schemas.openxmlformats.org/officeDocument/2006/relationships/oleObject" Target="../embeddings/oleObject34.bin"/><Relationship Id="rId4" Type="http://schemas.openxmlformats.org/officeDocument/2006/relationships/oleObject" Target="../embeddings/oleObject33.bin"/></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hyperlink" Target="mailto:cogssinfo@aol.com" TargetMode="External"/><Relationship Id="rId5" Type="http://schemas.openxmlformats.org/officeDocument/2006/relationships/oleObject" Target="../embeddings/oleObject36.bin"/><Relationship Id="rId4" Type="http://schemas.openxmlformats.org/officeDocument/2006/relationships/oleObject" Target="../embeddings/oleObject35.bin"/></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vmlDrawing" Target="../drawings/vmlDrawing19.vml"/><Relationship Id="rId5" Type="http://schemas.openxmlformats.org/officeDocument/2006/relationships/oleObject" Target="../embeddings/oleObject38.bin"/><Relationship Id="rId4" Type="http://schemas.openxmlformats.org/officeDocument/2006/relationships/oleObject" Target="../embeddings/oleObject37.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oleObject" Target="../embeddings/oleObject6.bin"/><Relationship Id="rId4" Type="http://schemas.openxmlformats.org/officeDocument/2006/relationships/oleObject" Target="../embeddings/oleObject5.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png"/><Relationship Id="rId5" Type="http://schemas.openxmlformats.org/officeDocument/2006/relationships/oleObject" Target="../embeddings/oleObject8.bin"/><Relationship Id="rId4" Type="http://schemas.openxmlformats.org/officeDocument/2006/relationships/oleObject" Target="../embeddings/oleObject7.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oleObject" Target="../embeddings/oleObject10.bin"/><Relationship Id="rId4" Type="http://schemas.openxmlformats.org/officeDocument/2006/relationships/oleObject" Target="../embeddings/oleObject9.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oleObject" Target="../embeddings/oleObject12.bin"/><Relationship Id="rId4" Type="http://schemas.openxmlformats.org/officeDocument/2006/relationships/oleObject" Target="../embeddings/oleObject11.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oleObject" Target="../embeddings/oleObject14.bin"/><Relationship Id="rId4" Type="http://schemas.openxmlformats.org/officeDocument/2006/relationships/oleObject" Target="../embeddings/oleObject13.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oleObject" Target="../embeddings/oleObject16.bin"/><Relationship Id="rId4" Type="http://schemas.openxmlformats.org/officeDocument/2006/relationships/oleObject" Target="../embeddings/oleObject15.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oleObject" Target="../embeddings/oleObject18.bin"/><Relationship Id="rId4" Type="http://schemas.openxmlformats.org/officeDocument/2006/relationships/oleObject" Target="../embeddings/oleObject17.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accent5">
              <a:lumMod val="40000"/>
              <a:lumOff val="60000"/>
            </a:schemeClr>
          </a:solidFill>
        </p:spPr>
        <p:txBody>
          <a:bodyPr/>
          <a:lstStyle/>
          <a:p>
            <a:pPr>
              <a:buNone/>
            </a:pPr>
            <a:endParaRPr lang="en-GB" dirty="0" smtClean="0"/>
          </a:p>
          <a:p>
            <a:pPr algn="ctr">
              <a:buNone/>
            </a:pPr>
            <a:endParaRPr lang="en-GB" dirty="0" smtClean="0"/>
          </a:p>
          <a:p>
            <a:pPr algn="ctr">
              <a:buNone/>
            </a:pPr>
            <a:endParaRPr lang="en-GB" dirty="0" smtClean="0"/>
          </a:p>
          <a:p>
            <a:pPr algn="ctr">
              <a:buNone/>
            </a:pPr>
            <a:r>
              <a:rPr lang="en-GB" dirty="0" smtClean="0"/>
              <a:t/>
            </a:r>
            <a:br>
              <a:rPr lang="en-GB" dirty="0" smtClean="0"/>
            </a:br>
            <a:endParaRPr lang="en-GB" dirty="0" smtClean="0"/>
          </a:p>
          <a:p>
            <a:pPr algn="ctr">
              <a:buNone/>
            </a:pPr>
            <a:endParaRPr lang="en-GB" dirty="0"/>
          </a:p>
        </p:txBody>
      </p:sp>
      <p:graphicFrame>
        <p:nvGraphicFramePr>
          <p:cNvPr id="1026" name="Object 2"/>
          <p:cNvGraphicFramePr>
            <a:graphicFrameLocks noChangeAspect="1"/>
          </p:cNvGraphicFramePr>
          <p:nvPr/>
        </p:nvGraphicFramePr>
        <p:xfrm>
          <a:off x="8358214" y="142852"/>
          <a:ext cx="628650" cy="638175"/>
        </p:xfrm>
        <a:graphic>
          <a:graphicData uri="http://schemas.openxmlformats.org/presentationml/2006/ole">
            <p:oleObj spid="_x0000_s62466" r:id="rId4" imgW="627840" imgH="638280" progId="">
              <p:embed/>
            </p:oleObj>
          </a:graphicData>
        </a:graphic>
      </p:graphicFrame>
      <p:sp>
        <p:nvSpPr>
          <p:cNvPr id="2" name="Title 1"/>
          <p:cNvSpPr>
            <a:spLocks noGrp="1"/>
          </p:cNvSpPr>
          <p:nvPr>
            <p:ph type="title"/>
          </p:nvPr>
        </p:nvSpPr>
        <p:spPr>
          <a:xfrm>
            <a:off x="428596" y="142852"/>
            <a:ext cx="8229600" cy="1214446"/>
          </a:xfrm>
        </p:spPr>
        <p:txBody>
          <a:bodyPr>
            <a:normAutofit fontScale="90000"/>
          </a:bodyPr>
          <a:lstStyle/>
          <a:p>
            <a:r>
              <a:rPr lang="en-GB" sz="2400" dirty="0" smtClean="0">
                <a:solidFill>
                  <a:schemeClr val="accent2">
                    <a:lumMod val="50000"/>
                  </a:schemeClr>
                </a:solidFill>
              </a:rPr>
              <a:t/>
            </a:r>
            <a:br>
              <a:rPr lang="en-GB" sz="2400" dirty="0" smtClean="0">
                <a:solidFill>
                  <a:schemeClr val="accent2">
                    <a:lumMod val="50000"/>
                  </a:schemeClr>
                </a:solidFill>
              </a:rPr>
            </a:br>
            <a:r>
              <a:rPr lang="en-GB" sz="2400" dirty="0" smtClean="0">
                <a:solidFill>
                  <a:schemeClr val="accent2">
                    <a:lumMod val="50000"/>
                  </a:schemeClr>
                </a:solidFill>
              </a:rPr>
              <a:t/>
            </a:r>
            <a:br>
              <a:rPr lang="en-GB" sz="2400" dirty="0" smtClean="0">
                <a:solidFill>
                  <a:schemeClr val="accent2">
                    <a:lumMod val="50000"/>
                  </a:schemeClr>
                </a:solidFill>
              </a:rPr>
            </a:br>
            <a:r>
              <a:rPr lang="en-GB" sz="2000" b="1" dirty="0"/>
              <a:t> </a:t>
            </a:r>
            <a:r>
              <a:rPr lang="en-GB" sz="1300" b="1" dirty="0"/>
              <a:t>Meeting Of European National Platforms and HFA Focal Points</a:t>
            </a:r>
            <a:br>
              <a:rPr lang="en-GB" sz="1300" b="1" dirty="0"/>
            </a:br>
            <a:r>
              <a:rPr lang="en-GB" sz="1300" b="1" dirty="0" smtClean="0"/>
              <a:t>London </a:t>
            </a:r>
            <a:r>
              <a:rPr lang="en-US" sz="1300" b="1" dirty="0" smtClean="0"/>
              <a:t>11–13 </a:t>
            </a:r>
            <a:r>
              <a:rPr lang="en-US" sz="1300" b="1" dirty="0"/>
              <a:t>November, </a:t>
            </a:r>
            <a:r>
              <a:rPr lang="en-US" sz="1300" b="1" dirty="0" smtClean="0"/>
              <a:t>2009</a:t>
            </a:r>
            <a:r>
              <a:rPr lang="en-GB" sz="1300" b="1" dirty="0" smtClean="0"/>
              <a:t> </a:t>
            </a:r>
            <a:r>
              <a:rPr lang="en-GB" sz="2400" dirty="0">
                <a:solidFill>
                  <a:schemeClr val="accent2">
                    <a:lumMod val="50000"/>
                  </a:schemeClr>
                </a:solidFill>
              </a:rPr>
              <a:t/>
            </a:r>
            <a:br>
              <a:rPr lang="en-GB" sz="2400" dirty="0">
                <a:solidFill>
                  <a:schemeClr val="accent2">
                    <a:lumMod val="50000"/>
                  </a:schemeClr>
                </a:solidFill>
              </a:rPr>
            </a:br>
            <a:r>
              <a:rPr lang="en-GB" sz="2400" dirty="0" smtClean="0">
                <a:solidFill>
                  <a:schemeClr val="accent2">
                    <a:lumMod val="50000"/>
                  </a:schemeClr>
                </a:solidFill>
              </a:rPr>
              <a:t>Safer Schools </a:t>
            </a:r>
            <a:br>
              <a:rPr lang="en-GB" sz="2400" dirty="0" smtClean="0">
                <a:solidFill>
                  <a:schemeClr val="accent2">
                    <a:lumMod val="50000"/>
                  </a:schemeClr>
                </a:solidFill>
              </a:rPr>
            </a:br>
            <a:r>
              <a:rPr lang="en-GB" sz="2400" dirty="0" smtClean="0">
                <a:solidFill>
                  <a:schemeClr val="accent2">
                    <a:lumMod val="50000"/>
                  </a:schemeClr>
                </a:solidFill>
              </a:rPr>
              <a:t>“</a:t>
            </a:r>
            <a:r>
              <a:rPr lang="en-GB" sz="1800" i="1" dirty="0" smtClean="0">
                <a:solidFill>
                  <a:schemeClr val="accent2">
                    <a:lumMod val="50000"/>
                  </a:schemeClr>
                </a:solidFill>
              </a:rPr>
              <a:t>Their role within DRR”                        </a:t>
            </a:r>
            <a:r>
              <a:rPr lang="en-GB" sz="2000" dirty="0" smtClean="0"/>
              <a:t/>
            </a:r>
            <a:br>
              <a:rPr lang="en-GB" sz="2000" dirty="0" smtClean="0"/>
            </a:br>
            <a:r>
              <a:rPr lang="en-GB" sz="2400" dirty="0" smtClean="0">
                <a:solidFill>
                  <a:schemeClr val="accent2">
                    <a:lumMod val="50000"/>
                  </a:schemeClr>
                </a:solidFill>
              </a:rPr>
              <a:t>                </a:t>
            </a:r>
            <a:r>
              <a:rPr lang="en-GB" sz="2000" dirty="0" smtClean="0"/>
              <a:t/>
            </a:r>
            <a:br>
              <a:rPr lang="en-GB" sz="2000" dirty="0" smtClean="0"/>
            </a:br>
            <a:r>
              <a:rPr lang="en-GB" sz="2400" dirty="0" smtClean="0">
                <a:solidFill>
                  <a:schemeClr val="accent2">
                    <a:lumMod val="50000"/>
                  </a:schemeClr>
                </a:solidFill>
              </a:rPr>
              <a:t> </a:t>
            </a:r>
            <a:endParaRPr lang="en-GB" sz="2400" dirty="0">
              <a:solidFill>
                <a:schemeClr val="accent2">
                  <a:lumMod val="50000"/>
                </a:schemeClr>
              </a:solidFill>
            </a:endParaRPr>
          </a:p>
        </p:txBody>
      </p:sp>
      <p:graphicFrame>
        <p:nvGraphicFramePr>
          <p:cNvPr id="1027" name="Object 3"/>
          <p:cNvGraphicFramePr>
            <a:graphicFrameLocks noChangeAspect="1"/>
          </p:cNvGraphicFramePr>
          <p:nvPr/>
        </p:nvGraphicFramePr>
        <p:xfrm>
          <a:off x="142844" y="142852"/>
          <a:ext cx="628650" cy="638175"/>
        </p:xfrm>
        <a:graphic>
          <a:graphicData uri="http://schemas.openxmlformats.org/presentationml/2006/ole">
            <p:oleObj spid="_x0000_s62467" r:id="rId5" imgW="627840" imgH="638280" progId="">
              <p:embed/>
            </p:oleObj>
          </a:graphicData>
        </a:graphic>
      </p:graphicFrame>
      <p:sp>
        <p:nvSpPr>
          <p:cNvPr id="6" name="TextBox 5"/>
          <p:cNvSpPr txBox="1"/>
          <p:nvPr/>
        </p:nvSpPr>
        <p:spPr>
          <a:xfrm>
            <a:off x="928662" y="2786058"/>
            <a:ext cx="7215238" cy="2492990"/>
          </a:xfrm>
          <a:prstGeom prst="rect">
            <a:avLst/>
          </a:prstGeom>
          <a:noFill/>
        </p:spPr>
        <p:txBody>
          <a:bodyPr wrap="square" rtlCol="0">
            <a:spAutoFit/>
          </a:bodyPr>
          <a:lstStyle/>
          <a:p>
            <a:pPr algn="ctr"/>
            <a:r>
              <a:rPr lang="en-GB" sz="4800" dirty="0" smtClean="0">
                <a:solidFill>
                  <a:schemeClr val="accent2">
                    <a:lumMod val="50000"/>
                  </a:schemeClr>
                </a:solidFill>
              </a:rPr>
              <a:t>Safer Schools</a:t>
            </a:r>
          </a:p>
          <a:p>
            <a:pPr algn="ctr"/>
            <a:r>
              <a:rPr lang="en-GB" sz="6000" dirty="0" smtClean="0">
                <a:solidFill>
                  <a:schemeClr val="accent2">
                    <a:lumMod val="50000"/>
                  </a:schemeClr>
                </a:solidFill>
              </a:rPr>
              <a:t>“</a:t>
            </a:r>
            <a:r>
              <a:rPr lang="en-GB" sz="4800" i="1" dirty="0" smtClean="0">
                <a:solidFill>
                  <a:schemeClr val="accent2">
                    <a:lumMod val="50000"/>
                  </a:schemeClr>
                </a:solidFill>
              </a:rPr>
              <a:t>Their role within DRR”</a:t>
            </a:r>
            <a:endParaRPr lang="en-GB" sz="4800" dirty="0" smtClean="0">
              <a:solidFill>
                <a:schemeClr val="accent2">
                  <a:lumMod val="50000"/>
                </a:schemeClr>
              </a:solidFill>
            </a:endParaRPr>
          </a:p>
          <a:p>
            <a:pPr algn="ctr"/>
            <a:endParaRPr lang="en-GB" sz="4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accent5">
              <a:lumMod val="40000"/>
              <a:lumOff val="60000"/>
            </a:schemeClr>
          </a:solidFill>
        </p:spPr>
        <p:txBody>
          <a:bodyPr/>
          <a:lstStyle/>
          <a:p>
            <a:pPr lvl="1" algn="ctr">
              <a:buNone/>
            </a:pPr>
            <a:endParaRPr lang="en-GB" sz="1600" dirty="0" smtClean="0"/>
          </a:p>
          <a:p>
            <a:pPr lvl="1" algn="ctr">
              <a:buNone/>
            </a:pPr>
            <a:endParaRPr lang="en-GB" sz="1600" dirty="0" smtClean="0"/>
          </a:p>
          <a:p>
            <a:pPr lvl="1" algn="ctr">
              <a:buNone/>
            </a:pPr>
            <a:endParaRPr lang="en-GB" sz="1600" dirty="0" smtClean="0"/>
          </a:p>
          <a:p>
            <a:pPr lvl="1" algn="ctr">
              <a:buNone/>
            </a:pPr>
            <a:endParaRPr lang="en-GB" sz="1600" dirty="0" smtClean="0"/>
          </a:p>
          <a:p>
            <a:pPr lvl="1" algn="ctr">
              <a:buNone/>
            </a:pPr>
            <a:endParaRPr lang="en-GB" sz="1600" dirty="0" smtClean="0"/>
          </a:p>
          <a:p>
            <a:pPr lvl="1" algn="ctr">
              <a:buNone/>
            </a:pPr>
            <a:endParaRPr lang="en-GB" sz="1600" dirty="0" smtClean="0"/>
          </a:p>
          <a:p>
            <a:pPr lvl="1">
              <a:buNone/>
            </a:pPr>
            <a:r>
              <a:rPr lang="en-GB" sz="1600" b="1" dirty="0" smtClean="0"/>
              <a:t>DRR activity Case </a:t>
            </a:r>
            <a:r>
              <a:rPr lang="en-GB" sz="1600" b="1" dirty="0" smtClean="0"/>
              <a:t>study </a:t>
            </a:r>
            <a:r>
              <a:rPr lang="en-GB" sz="1600" b="1" dirty="0" smtClean="0"/>
              <a:t>Example:</a:t>
            </a:r>
          </a:p>
          <a:p>
            <a:pPr lvl="1">
              <a:buNone/>
            </a:pPr>
            <a:r>
              <a:rPr lang="en-GB" sz="1600" b="1" dirty="0" smtClean="0"/>
              <a:t> </a:t>
            </a:r>
            <a:endParaRPr lang="en-GB" sz="1600" b="1" dirty="0" smtClean="0"/>
          </a:p>
          <a:p>
            <a:pPr lvl="1" algn="ctr">
              <a:buNone/>
            </a:pPr>
            <a:r>
              <a:rPr lang="en-GB" sz="1600" dirty="0" smtClean="0"/>
              <a:t>“</a:t>
            </a:r>
            <a:r>
              <a:rPr lang="en-GB" sz="1600" b="1" dirty="0" smtClean="0"/>
              <a:t>Children </a:t>
            </a:r>
            <a:r>
              <a:rPr lang="en-GB" sz="1600" b="1" dirty="0" smtClean="0"/>
              <a:t>Taking Action towards disaster </a:t>
            </a:r>
            <a:r>
              <a:rPr lang="en-GB" sz="1600" b="1" dirty="0" smtClean="0"/>
              <a:t>prevention” </a:t>
            </a:r>
            <a:r>
              <a:rPr lang="en-GB" sz="1600" b="1" dirty="0" smtClean="0"/>
              <a:t>-- </a:t>
            </a:r>
            <a:r>
              <a:rPr lang="en-GB" sz="1600" b="1" dirty="0" smtClean="0"/>
              <a:t>Philippines</a:t>
            </a:r>
            <a:endParaRPr lang="en-GB" sz="1600" b="1" dirty="0" smtClean="0"/>
          </a:p>
          <a:p>
            <a:pPr lvl="1" algn="ctr">
              <a:buNone/>
            </a:pPr>
            <a:endParaRPr lang="en-GB" sz="1600" dirty="0" smtClean="0"/>
          </a:p>
          <a:p>
            <a:pPr lvl="1" algn="ctr">
              <a:buNone/>
            </a:pPr>
            <a:r>
              <a:rPr lang="en-GB" sz="1600" b="1" dirty="0" smtClean="0"/>
              <a:t>Santa Paz school</a:t>
            </a:r>
            <a:r>
              <a:rPr lang="en-GB" sz="1600" dirty="0" smtClean="0"/>
              <a:t>, where children held a referendum to</a:t>
            </a:r>
          </a:p>
          <a:p>
            <a:pPr lvl="1" algn="ctr">
              <a:buNone/>
            </a:pPr>
            <a:r>
              <a:rPr lang="en-GB" sz="1600" dirty="0" smtClean="0"/>
              <a:t>relocate their school to a safer location (</a:t>
            </a:r>
            <a:r>
              <a:rPr lang="en-GB" sz="1600" dirty="0" err="1" smtClean="0"/>
              <a:t>ie</a:t>
            </a:r>
            <a:r>
              <a:rPr lang="en-GB" sz="1600" dirty="0" smtClean="0"/>
              <a:t>: not at risk from</a:t>
            </a:r>
          </a:p>
          <a:p>
            <a:pPr lvl="1" algn="ctr">
              <a:buNone/>
            </a:pPr>
            <a:r>
              <a:rPr lang="en-GB" sz="1600" dirty="0" smtClean="0"/>
              <a:t>landslides).   </a:t>
            </a:r>
            <a:r>
              <a:rPr lang="en-GB" sz="1600" b="1" dirty="0" smtClean="0"/>
              <a:t>‘Plan </a:t>
            </a:r>
            <a:r>
              <a:rPr lang="en-GB" sz="1600" b="1" dirty="0" smtClean="0"/>
              <a:t>Philippines</a:t>
            </a:r>
            <a:r>
              <a:rPr lang="en-GB" sz="1600" dirty="0" smtClean="0"/>
              <a:t>' case study, </a:t>
            </a:r>
            <a:endParaRPr lang="en-GB" sz="1600" dirty="0" smtClean="0"/>
          </a:p>
          <a:p>
            <a:pPr lvl="1" algn="ctr">
              <a:buNone/>
            </a:pPr>
            <a:r>
              <a:rPr lang="en-GB" sz="1600" dirty="0" smtClean="0"/>
              <a:t>"</a:t>
            </a:r>
            <a:r>
              <a:rPr lang="en-GB" sz="1600" dirty="0" smtClean="0"/>
              <a:t>Students lead a </a:t>
            </a:r>
            <a:r>
              <a:rPr lang="en-GB" sz="1600" dirty="0" smtClean="0"/>
              <a:t>school relocation</a:t>
            </a:r>
            <a:r>
              <a:rPr lang="en-GB" sz="1600" dirty="0" smtClean="0"/>
              <a:t>, Philippines", </a:t>
            </a:r>
            <a:endParaRPr lang="en-GB" sz="1600" dirty="0" smtClean="0"/>
          </a:p>
          <a:p>
            <a:pPr lvl="1" algn="ctr">
              <a:buNone/>
            </a:pPr>
            <a:r>
              <a:rPr lang="en-GB" sz="1600" dirty="0" smtClean="0"/>
              <a:t>has </a:t>
            </a:r>
            <a:r>
              <a:rPr lang="en-GB" sz="1600" dirty="0" smtClean="0"/>
              <a:t>been highlighted on page 67 of this UNISDR</a:t>
            </a:r>
          </a:p>
          <a:p>
            <a:pPr lvl="1" algn="ctr">
              <a:buNone/>
            </a:pPr>
            <a:r>
              <a:rPr lang="en-GB" sz="1600" dirty="0" smtClean="0"/>
              <a:t>report “Words into Action” - a guide for implementing the Hyogo Framework</a:t>
            </a:r>
          </a:p>
          <a:p>
            <a:pPr lvl="1" algn="ctr">
              <a:buNone/>
            </a:pPr>
            <a:r>
              <a:rPr lang="en-GB" sz="1200" dirty="0" smtClean="0"/>
              <a:t> </a:t>
            </a:r>
            <a:r>
              <a:rPr lang="en-GB" sz="1200" dirty="0" smtClean="0">
                <a:hlinkClick r:id="rId4"/>
              </a:rPr>
              <a:t>http://www.plan-uk.org/pdfs/wordsintoaction.pdf#page=67</a:t>
            </a:r>
            <a:r>
              <a:rPr lang="en-GB" sz="1200" dirty="0" smtClean="0"/>
              <a:t> </a:t>
            </a:r>
            <a:endParaRPr lang="en-GB" sz="1600" dirty="0"/>
          </a:p>
        </p:txBody>
      </p:sp>
      <p:graphicFrame>
        <p:nvGraphicFramePr>
          <p:cNvPr id="1026" name="Object 2"/>
          <p:cNvGraphicFramePr>
            <a:graphicFrameLocks noChangeAspect="1"/>
          </p:cNvGraphicFramePr>
          <p:nvPr/>
        </p:nvGraphicFramePr>
        <p:xfrm>
          <a:off x="8358214" y="142852"/>
          <a:ext cx="628650" cy="638175"/>
        </p:xfrm>
        <a:graphic>
          <a:graphicData uri="http://schemas.openxmlformats.org/presentationml/2006/ole">
            <p:oleObj spid="_x0000_s78850" r:id="rId5" imgW="627840" imgH="638280" progId="">
              <p:embed/>
            </p:oleObj>
          </a:graphicData>
        </a:graphic>
      </p:graphicFrame>
      <p:sp>
        <p:nvSpPr>
          <p:cNvPr id="2" name="Title 1"/>
          <p:cNvSpPr>
            <a:spLocks noGrp="1"/>
          </p:cNvSpPr>
          <p:nvPr>
            <p:ph type="title"/>
          </p:nvPr>
        </p:nvSpPr>
        <p:spPr>
          <a:xfrm>
            <a:off x="428596" y="142852"/>
            <a:ext cx="8229600" cy="1214446"/>
          </a:xfrm>
        </p:spPr>
        <p:txBody>
          <a:bodyPr>
            <a:normAutofit fontScale="90000"/>
          </a:bodyPr>
          <a:lstStyle/>
          <a:p>
            <a:r>
              <a:rPr lang="en-GB" sz="2400" dirty="0" smtClean="0">
                <a:solidFill>
                  <a:schemeClr val="accent2">
                    <a:lumMod val="50000"/>
                  </a:schemeClr>
                </a:solidFill>
              </a:rPr>
              <a:t/>
            </a:r>
            <a:br>
              <a:rPr lang="en-GB" sz="2400" dirty="0" smtClean="0">
                <a:solidFill>
                  <a:schemeClr val="accent2">
                    <a:lumMod val="50000"/>
                  </a:schemeClr>
                </a:solidFill>
              </a:rPr>
            </a:br>
            <a:r>
              <a:rPr lang="en-GB" sz="2400" dirty="0" smtClean="0">
                <a:solidFill>
                  <a:schemeClr val="accent2">
                    <a:lumMod val="50000"/>
                  </a:schemeClr>
                </a:solidFill>
              </a:rPr>
              <a:t/>
            </a:r>
            <a:br>
              <a:rPr lang="en-GB" sz="2400" dirty="0" smtClean="0">
                <a:solidFill>
                  <a:schemeClr val="accent2">
                    <a:lumMod val="50000"/>
                  </a:schemeClr>
                </a:solidFill>
              </a:rPr>
            </a:br>
            <a:r>
              <a:rPr lang="en-GB" sz="2000" b="1" dirty="0"/>
              <a:t> </a:t>
            </a:r>
            <a:r>
              <a:rPr lang="en-GB" sz="1300" b="1" dirty="0"/>
              <a:t>Meeting Of European National Platforms and HFA Focal Points</a:t>
            </a:r>
            <a:br>
              <a:rPr lang="en-GB" sz="1300" b="1" dirty="0"/>
            </a:br>
            <a:r>
              <a:rPr lang="en-GB" sz="1300" b="1" dirty="0" smtClean="0"/>
              <a:t>London </a:t>
            </a:r>
            <a:r>
              <a:rPr lang="en-US" sz="1300" b="1" dirty="0" smtClean="0"/>
              <a:t>11–13 </a:t>
            </a:r>
            <a:r>
              <a:rPr lang="en-US" sz="1300" b="1" dirty="0"/>
              <a:t>November, </a:t>
            </a:r>
            <a:r>
              <a:rPr lang="en-US" sz="1300" b="1" dirty="0" smtClean="0"/>
              <a:t>2009</a:t>
            </a:r>
            <a:r>
              <a:rPr lang="en-GB" sz="1300" b="1" dirty="0" smtClean="0"/>
              <a:t> </a:t>
            </a:r>
            <a:r>
              <a:rPr lang="en-GB" sz="2400" dirty="0">
                <a:solidFill>
                  <a:schemeClr val="accent2">
                    <a:lumMod val="50000"/>
                  </a:schemeClr>
                </a:solidFill>
              </a:rPr>
              <a:t/>
            </a:r>
            <a:br>
              <a:rPr lang="en-GB" sz="2400" dirty="0">
                <a:solidFill>
                  <a:schemeClr val="accent2">
                    <a:lumMod val="50000"/>
                  </a:schemeClr>
                </a:solidFill>
              </a:rPr>
            </a:br>
            <a:r>
              <a:rPr lang="en-GB" sz="2400" dirty="0" smtClean="0">
                <a:solidFill>
                  <a:schemeClr val="accent2">
                    <a:lumMod val="50000"/>
                  </a:schemeClr>
                </a:solidFill>
              </a:rPr>
              <a:t>Safer Schools </a:t>
            </a:r>
            <a:br>
              <a:rPr lang="en-GB" sz="2400" dirty="0" smtClean="0">
                <a:solidFill>
                  <a:schemeClr val="accent2">
                    <a:lumMod val="50000"/>
                  </a:schemeClr>
                </a:solidFill>
              </a:rPr>
            </a:br>
            <a:r>
              <a:rPr lang="en-GB" sz="2400" dirty="0" smtClean="0">
                <a:solidFill>
                  <a:schemeClr val="accent2">
                    <a:lumMod val="50000"/>
                  </a:schemeClr>
                </a:solidFill>
              </a:rPr>
              <a:t>“</a:t>
            </a:r>
            <a:r>
              <a:rPr lang="en-GB" sz="1800" i="1" dirty="0" smtClean="0">
                <a:solidFill>
                  <a:schemeClr val="accent2">
                    <a:lumMod val="50000"/>
                  </a:schemeClr>
                </a:solidFill>
              </a:rPr>
              <a:t>Their role within DRR”                        </a:t>
            </a:r>
            <a:r>
              <a:rPr lang="en-GB" sz="2000" dirty="0" smtClean="0"/>
              <a:t/>
            </a:r>
            <a:br>
              <a:rPr lang="en-GB" sz="2000" dirty="0" smtClean="0"/>
            </a:br>
            <a:r>
              <a:rPr lang="en-GB" sz="2400" dirty="0" smtClean="0">
                <a:solidFill>
                  <a:schemeClr val="accent2">
                    <a:lumMod val="50000"/>
                  </a:schemeClr>
                </a:solidFill>
              </a:rPr>
              <a:t>                </a:t>
            </a:r>
            <a:r>
              <a:rPr lang="en-GB" sz="2000" dirty="0" smtClean="0"/>
              <a:t/>
            </a:r>
            <a:br>
              <a:rPr lang="en-GB" sz="2000" dirty="0" smtClean="0"/>
            </a:br>
            <a:r>
              <a:rPr lang="en-GB" sz="2400" dirty="0" smtClean="0">
                <a:solidFill>
                  <a:schemeClr val="accent2">
                    <a:lumMod val="50000"/>
                  </a:schemeClr>
                </a:solidFill>
              </a:rPr>
              <a:t> </a:t>
            </a:r>
            <a:endParaRPr lang="en-GB" sz="2400" dirty="0">
              <a:solidFill>
                <a:schemeClr val="accent2">
                  <a:lumMod val="50000"/>
                </a:schemeClr>
              </a:solidFill>
            </a:endParaRPr>
          </a:p>
        </p:txBody>
      </p:sp>
      <p:graphicFrame>
        <p:nvGraphicFramePr>
          <p:cNvPr id="1027" name="Object 3"/>
          <p:cNvGraphicFramePr>
            <a:graphicFrameLocks noChangeAspect="1"/>
          </p:cNvGraphicFramePr>
          <p:nvPr/>
        </p:nvGraphicFramePr>
        <p:xfrm>
          <a:off x="142844" y="142852"/>
          <a:ext cx="628650" cy="638175"/>
        </p:xfrm>
        <a:graphic>
          <a:graphicData uri="http://schemas.openxmlformats.org/presentationml/2006/ole">
            <p:oleObj spid="_x0000_s78851" r:id="rId6" imgW="627840" imgH="638280" progId="">
              <p:embed/>
            </p:oleObj>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accent5">
              <a:lumMod val="40000"/>
              <a:lumOff val="60000"/>
            </a:schemeClr>
          </a:solidFill>
        </p:spPr>
        <p:txBody>
          <a:bodyPr>
            <a:noAutofit/>
          </a:bodyPr>
          <a:lstStyle/>
          <a:p>
            <a:pPr marL="0" lvl="0" indent="0" algn="ctr" fontAlgn="base">
              <a:spcBef>
                <a:spcPct val="0"/>
              </a:spcBef>
              <a:spcAft>
                <a:spcPct val="0"/>
              </a:spcAft>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kumimoji="0" lang="en-GB" sz="1200" b="0" i="0" u="none" strike="noStrike" cap="none" normalizeH="0" baseline="0" dirty="0" smtClean="0">
              <a:ln>
                <a:noFill/>
              </a:ln>
              <a:solidFill>
                <a:srgbClr val="000000"/>
              </a:solidFill>
              <a:effectLst/>
              <a:ea typeface="Times New Roman" pitchFamily="18" charset="0"/>
              <a:cs typeface="Courier New" pitchFamily="49" charset="0"/>
            </a:endParaRPr>
          </a:p>
          <a:p>
            <a:pPr marL="0" lvl="0" indent="0" algn="ctr" fontAlgn="base">
              <a:spcBef>
                <a:spcPct val="0"/>
              </a:spcBef>
              <a:spcAft>
                <a:spcPct val="0"/>
              </a:spcAft>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en-GB" sz="1200" dirty="0">
              <a:solidFill>
                <a:srgbClr val="000000"/>
              </a:solidFill>
              <a:ea typeface="Times New Roman" pitchFamily="18" charset="0"/>
              <a:cs typeface="Courier New" pitchFamily="49" charset="0"/>
            </a:endParaRPr>
          </a:p>
          <a:p>
            <a:pPr marL="0" lvl="0" indent="0" algn="ctr" fontAlgn="base">
              <a:spcBef>
                <a:spcPct val="0"/>
              </a:spcBef>
              <a:spcAft>
                <a:spcPct val="0"/>
              </a:spcAft>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kumimoji="0" lang="en-GB" sz="1200" b="0" i="0" u="none" strike="noStrike" cap="none" normalizeH="0" baseline="0" dirty="0" smtClean="0">
              <a:ln>
                <a:noFill/>
              </a:ln>
              <a:solidFill>
                <a:srgbClr val="000000"/>
              </a:solidFill>
              <a:effectLst/>
              <a:ea typeface="Times New Roman" pitchFamily="18" charset="0"/>
              <a:cs typeface="Courier New" pitchFamily="49" charset="0"/>
            </a:endParaRPr>
          </a:p>
          <a:p>
            <a:pPr marL="0" lvl="0" indent="0" algn="ctr" fontAlgn="base">
              <a:spcBef>
                <a:spcPct val="0"/>
              </a:spcBef>
              <a:spcAft>
                <a:spcPct val="0"/>
              </a:spcAft>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en-GB" sz="1200" dirty="0">
              <a:solidFill>
                <a:srgbClr val="000000"/>
              </a:solidFill>
              <a:ea typeface="Times New Roman" pitchFamily="18" charset="0"/>
              <a:cs typeface="Courier New" pitchFamily="49" charset="0"/>
            </a:endParaRPr>
          </a:p>
          <a:p>
            <a:pPr marL="0" lvl="0" indent="0" algn="ctr" fontAlgn="base">
              <a:spcBef>
                <a:spcPct val="0"/>
              </a:spcBef>
              <a:spcAft>
                <a:spcPct val="0"/>
              </a:spcAft>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kumimoji="0" lang="en-GB" sz="1200" b="0" i="0" u="none" strike="noStrike" cap="none" normalizeH="0" baseline="0" dirty="0" smtClean="0">
              <a:ln>
                <a:noFill/>
              </a:ln>
              <a:solidFill>
                <a:srgbClr val="000000"/>
              </a:solidFill>
              <a:effectLst/>
              <a:ea typeface="Times New Roman" pitchFamily="18" charset="0"/>
              <a:cs typeface="Courier New" pitchFamily="49" charset="0"/>
            </a:endParaRPr>
          </a:p>
          <a:p>
            <a:pPr marL="0" lvl="0" indent="0" algn="ctr" fontAlgn="base">
              <a:spcBef>
                <a:spcPct val="0"/>
              </a:spcBef>
              <a:spcAft>
                <a:spcPct val="0"/>
              </a:spcAft>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en-GB" sz="1200" dirty="0">
              <a:solidFill>
                <a:srgbClr val="000000"/>
              </a:solidFill>
              <a:ea typeface="Times New Roman" pitchFamily="18" charset="0"/>
              <a:cs typeface="Courier New" pitchFamily="49" charset="0"/>
            </a:endParaRPr>
          </a:p>
          <a:p>
            <a:pPr marL="0" lvl="0" indent="0" algn="ctr" fontAlgn="base">
              <a:spcBef>
                <a:spcPct val="0"/>
              </a:spcBef>
              <a:spcAft>
                <a:spcPct val="0"/>
              </a:spcAft>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kumimoji="0" lang="en-GB" sz="1200" b="0" i="0" u="none" strike="noStrike" cap="none" normalizeH="0" baseline="0" dirty="0" smtClean="0">
              <a:ln>
                <a:noFill/>
              </a:ln>
              <a:solidFill>
                <a:srgbClr val="000000"/>
              </a:solidFill>
              <a:effectLst/>
              <a:ea typeface="Times New Roman" pitchFamily="18" charset="0"/>
              <a:cs typeface="Courier New" pitchFamily="49" charset="0"/>
            </a:endParaRPr>
          </a:p>
          <a:p>
            <a:pPr marL="0" lvl="0" indent="0" algn="ctr" fontAlgn="base">
              <a:spcBef>
                <a:spcPct val="0"/>
              </a:spcBef>
              <a:spcAft>
                <a:spcPct val="0"/>
              </a:spcAft>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en-GB" sz="1200" dirty="0">
              <a:solidFill>
                <a:srgbClr val="000000"/>
              </a:solidFill>
              <a:ea typeface="Times New Roman" pitchFamily="18" charset="0"/>
              <a:cs typeface="Courier New" pitchFamily="49" charset="0"/>
            </a:endParaRPr>
          </a:p>
          <a:p>
            <a:pPr marL="0" lvl="0" indent="0" algn="ctr" fontAlgn="base">
              <a:spcBef>
                <a:spcPct val="0"/>
              </a:spcBef>
              <a:spcAft>
                <a:spcPct val="0"/>
              </a:spcAft>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en-GB" sz="1200" dirty="0">
              <a:solidFill>
                <a:srgbClr val="000000"/>
              </a:solidFill>
              <a:ea typeface="Times New Roman" pitchFamily="18" charset="0"/>
              <a:cs typeface="Courier New" pitchFamily="49" charset="0"/>
            </a:endParaRPr>
          </a:p>
          <a:p>
            <a:pPr marL="0" lvl="0" indent="0" algn="ctr" fontAlgn="base">
              <a:spcBef>
                <a:spcPct val="0"/>
              </a:spcBef>
              <a:spcAft>
                <a:spcPct val="0"/>
              </a:spcAft>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kumimoji="0" lang="en-GB" sz="1200" b="0" i="0" u="none" strike="noStrike" cap="none" normalizeH="0" baseline="0" dirty="0" smtClean="0">
              <a:ln>
                <a:noFill/>
              </a:ln>
              <a:solidFill>
                <a:srgbClr val="000000"/>
              </a:solidFill>
              <a:effectLst/>
              <a:ea typeface="Times New Roman" pitchFamily="18" charset="0"/>
              <a:cs typeface="Courier New" pitchFamily="49" charset="0"/>
            </a:endParaRPr>
          </a:p>
          <a:p>
            <a:pPr marL="0" lvl="0" indent="0" fontAlgn="base">
              <a:spcBef>
                <a:spcPct val="0"/>
              </a:spcBef>
              <a:spcAft>
                <a:spcPct val="0"/>
              </a:spcAft>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en-GB" sz="1600" b="1" dirty="0" smtClean="0">
                <a:solidFill>
                  <a:srgbClr val="000000"/>
                </a:solidFill>
                <a:ea typeface="Times New Roman" pitchFamily="18" charset="0"/>
                <a:cs typeface="Courier New" pitchFamily="49" charset="0"/>
              </a:rPr>
              <a:t>                    DR Education Case study:</a:t>
            </a:r>
          </a:p>
          <a:p>
            <a:pPr marL="0" lvl="0" indent="0" fontAlgn="base">
              <a:spcBef>
                <a:spcPct val="0"/>
              </a:spcBef>
              <a:spcAft>
                <a:spcPct val="0"/>
              </a:spcAft>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en-GB" sz="1600" b="1" dirty="0" smtClean="0">
              <a:solidFill>
                <a:srgbClr val="000000"/>
              </a:solidFill>
              <a:ea typeface="Times New Roman" pitchFamily="18" charset="0"/>
              <a:cs typeface="Courier New" pitchFamily="49" charset="0"/>
            </a:endParaRPr>
          </a:p>
          <a:p>
            <a:pPr marL="0" lvl="0" indent="0" algn="ctr" fontAlgn="base">
              <a:spcBef>
                <a:spcPct val="0"/>
              </a:spcBef>
              <a:spcAft>
                <a:spcPct val="0"/>
              </a:spcAft>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en-GB" sz="1600" b="1" dirty="0" smtClean="0">
                <a:solidFill>
                  <a:srgbClr val="000000"/>
                </a:solidFill>
                <a:ea typeface="Times New Roman" pitchFamily="18" charset="0"/>
                <a:cs typeface="Courier New" pitchFamily="49" charset="0"/>
              </a:rPr>
              <a:t>Children </a:t>
            </a:r>
            <a:r>
              <a:rPr lang="en-GB" sz="1600" b="1" dirty="0" smtClean="0">
                <a:solidFill>
                  <a:srgbClr val="000000"/>
                </a:solidFill>
                <a:ea typeface="Times New Roman" pitchFamily="18" charset="0"/>
                <a:cs typeface="Courier New" pitchFamily="49" charset="0"/>
              </a:rPr>
              <a:t>in </a:t>
            </a:r>
            <a:r>
              <a:rPr lang="en-GB" sz="1600" b="1" dirty="0" smtClean="0">
                <a:solidFill>
                  <a:srgbClr val="000000"/>
                </a:solidFill>
                <a:ea typeface="Times New Roman" pitchFamily="18" charset="0"/>
                <a:cs typeface="Courier New" pitchFamily="49" charset="0"/>
              </a:rPr>
              <a:t>a</a:t>
            </a:r>
            <a:r>
              <a:rPr lang="en-GB" sz="1600" b="1" dirty="0" smtClean="0">
                <a:cs typeface="Arial" pitchFamily="34" charset="0"/>
              </a:rPr>
              <a:t> </a:t>
            </a:r>
            <a:r>
              <a:rPr lang="en-GB" sz="1600" b="1" dirty="0" smtClean="0">
                <a:solidFill>
                  <a:srgbClr val="000000"/>
                </a:solidFill>
                <a:ea typeface="Times New Roman" pitchFamily="18" charset="0"/>
                <a:cs typeface="Courier New" pitchFamily="49" charset="0"/>
              </a:rPr>
              <a:t>Changing </a:t>
            </a:r>
            <a:r>
              <a:rPr lang="en-GB" sz="1600" b="1" dirty="0" smtClean="0">
                <a:solidFill>
                  <a:srgbClr val="000000"/>
                </a:solidFill>
                <a:ea typeface="Times New Roman" pitchFamily="18" charset="0"/>
                <a:cs typeface="Courier New" pitchFamily="49" charset="0"/>
              </a:rPr>
              <a:t>Climate </a:t>
            </a:r>
            <a:r>
              <a:rPr lang="en-GB" sz="1600" b="1" dirty="0" smtClean="0">
                <a:solidFill>
                  <a:srgbClr val="000000"/>
                </a:solidFill>
                <a:ea typeface="Times New Roman" pitchFamily="18" charset="0"/>
                <a:cs typeface="Courier New" pitchFamily="49" charset="0"/>
              </a:rPr>
              <a:t>coalition</a:t>
            </a:r>
          </a:p>
          <a:p>
            <a:pPr marL="0" lvl="0" indent="0" algn="ctr" eaLnBrk="0" fontAlgn="base" hangingPunct="0">
              <a:spcBef>
                <a:spcPct val="0"/>
              </a:spcBef>
              <a:spcAft>
                <a:spcPct val="0"/>
              </a:spcAft>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en-GB" sz="1600" b="1" dirty="0" smtClean="0">
              <a:solidFill>
                <a:srgbClr val="000000"/>
              </a:solidFill>
              <a:ea typeface="Times New Roman" pitchFamily="18" charset="0"/>
              <a:cs typeface="Courier New" pitchFamily="49" charset="0"/>
            </a:endParaRPr>
          </a:p>
          <a:p>
            <a:pPr marL="0" lvl="0" indent="0" algn="ctr" eaLnBrk="0" fontAlgn="base" hangingPunct="0">
              <a:spcBef>
                <a:spcPct val="0"/>
              </a:spcBef>
              <a:spcAft>
                <a:spcPct val="0"/>
              </a:spcAft>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en-GB" sz="1600" i="1" dirty="0" smtClean="0">
                <a:solidFill>
                  <a:srgbClr val="000000"/>
                </a:solidFill>
                <a:ea typeface="Times New Roman" pitchFamily="18" charset="0"/>
                <a:cs typeface="Courier New" pitchFamily="49" charset="0"/>
              </a:rPr>
              <a:t>A  ‘</a:t>
            </a:r>
            <a:r>
              <a:rPr lang="en-GB" sz="1600" b="1" i="1" dirty="0" smtClean="0">
                <a:solidFill>
                  <a:srgbClr val="000000"/>
                </a:solidFill>
                <a:ea typeface="Times New Roman" pitchFamily="18" charset="0"/>
                <a:cs typeface="Courier New" pitchFamily="49" charset="0"/>
              </a:rPr>
              <a:t>Plan International ‘  </a:t>
            </a:r>
            <a:r>
              <a:rPr lang="en-GB" sz="1600" i="1" dirty="0" smtClean="0">
                <a:solidFill>
                  <a:srgbClr val="000000"/>
                </a:solidFill>
                <a:ea typeface="Times New Roman" pitchFamily="18" charset="0"/>
                <a:cs typeface="Courier New" pitchFamily="49" charset="0"/>
              </a:rPr>
              <a:t>UK initiative</a:t>
            </a:r>
            <a:endParaRPr lang="en-GB" sz="1600" i="1" dirty="0">
              <a:solidFill>
                <a:srgbClr val="000000"/>
              </a:solidFill>
              <a:ea typeface="Times New Roman" pitchFamily="18" charset="0"/>
              <a:cs typeface="Courier New" pitchFamily="49" charset="0"/>
            </a:endParaRPr>
          </a:p>
          <a:p>
            <a:pPr marL="0" lvl="0" indent="0" algn="ctr" fontAlgn="base">
              <a:spcBef>
                <a:spcPct val="0"/>
              </a:spcBef>
              <a:spcAft>
                <a:spcPct val="0"/>
              </a:spcAft>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endParaRPr lang="en-GB" sz="1600" dirty="0" smtClean="0">
              <a:solidFill>
                <a:srgbClr val="000000"/>
              </a:solidFill>
              <a:ea typeface="Times New Roman" pitchFamily="18" charset="0"/>
              <a:cs typeface="Courier New" pitchFamily="49" charset="0"/>
            </a:endParaRPr>
          </a:p>
          <a:p>
            <a:pPr marL="0" lvl="0" indent="0" algn="ctr" fontAlgn="base">
              <a:spcBef>
                <a:spcPct val="0"/>
              </a:spcBef>
              <a:spcAft>
                <a:spcPct val="0"/>
              </a:spcAft>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en-GB" sz="1600" dirty="0" smtClean="0">
                <a:solidFill>
                  <a:srgbClr val="000000"/>
                </a:solidFill>
                <a:ea typeface="Times New Roman" pitchFamily="18" charset="0"/>
                <a:cs typeface="Courier New" pitchFamily="49" charset="0"/>
              </a:rPr>
              <a:t>T</a:t>
            </a:r>
            <a:r>
              <a:rPr kumimoji="0" lang="en-GB" sz="1600" b="0" i="0" u="none" strike="noStrike" cap="none" normalizeH="0" baseline="0" dirty="0" smtClean="0">
                <a:ln>
                  <a:noFill/>
                </a:ln>
                <a:solidFill>
                  <a:srgbClr val="000000"/>
                </a:solidFill>
                <a:effectLst/>
                <a:ea typeface="Times New Roman" pitchFamily="18" charset="0"/>
                <a:cs typeface="Courier New" pitchFamily="49" charset="0"/>
              </a:rPr>
              <a:t>he </a:t>
            </a:r>
            <a:r>
              <a:rPr lang="en-GB" sz="1600" dirty="0" smtClean="0">
                <a:solidFill>
                  <a:srgbClr val="000000"/>
                </a:solidFill>
                <a:ea typeface="Times New Roman" pitchFamily="18" charset="0"/>
                <a:cs typeface="Courier New" pitchFamily="49" charset="0"/>
              </a:rPr>
              <a:t>C</a:t>
            </a:r>
            <a:r>
              <a:rPr kumimoji="0" lang="en-GB" sz="1600" b="0" i="0" u="none" strike="noStrike" cap="none" normalizeH="0" baseline="0" dirty="0" smtClean="0">
                <a:ln>
                  <a:noFill/>
                </a:ln>
                <a:solidFill>
                  <a:srgbClr val="000000"/>
                </a:solidFill>
                <a:effectLst/>
                <a:ea typeface="Times New Roman" pitchFamily="18" charset="0"/>
                <a:cs typeface="Courier New" pitchFamily="49" charset="0"/>
              </a:rPr>
              <a:t>CCC </a:t>
            </a:r>
            <a:r>
              <a:rPr kumimoji="0" lang="en-GB" sz="1600" b="0" i="0" u="none" strike="noStrike" cap="none" normalizeH="0" baseline="0" dirty="0" smtClean="0">
                <a:ln>
                  <a:noFill/>
                </a:ln>
                <a:solidFill>
                  <a:srgbClr val="000000"/>
                </a:solidFill>
                <a:effectLst/>
                <a:ea typeface="Times New Roman" pitchFamily="18" charset="0"/>
                <a:cs typeface="Courier New" pitchFamily="49" charset="0"/>
              </a:rPr>
              <a:t>is</a:t>
            </a:r>
            <a:endParaRPr kumimoji="0" lang="en-GB" sz="1600" b="0" i="0" u="none" strike="noStrike" cap="none" normalizeH="0" baseline="0" dirty="0" smtClean="0">
              <a:ln>
                <a:noFill/>
              </a:ln>
              <a:solidFill>
                <a:schemeClr val="tx1"/>
              </a:solidFill>
              <a:effectLst/>
              <a:cs typeface="Arial" pitchFamily="34" charset="0"/>
            </a:endParaRPr>
          </a:p>
          <a:p>
            <a:pPr marL="0" lvl="0" indent="0" algn="ctr" eaLnBrk="0" fontAlgn="base" hangingPunct="0">
              <a:spcBef>
                <a:spcPct val="0"/>
              </a:spcBef>
              <a:spcAft>
                <a:spcPct val="0"/>
              </a:spcAft>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GB" sz="1600" b="0" i="0" u="none" strike="noStrike" cap="none" normalizeH="0" baseline="0" dirty="0" smtClean="0">
                <a:ln>
                  <a:noFill/>
                </a:ln>
                <a:solidFill>
                  <a:srgbClr val="000000"/>
                </a:solidFill>
                <a:effectLst/>
                <a:ea typeface="Times New Roman" pitchFamily="18" charset="0"/>
                <a:cs typeface="Courier New" pitchFamily="49" charset="0"/>
              </a:rPr>
              <a:t>an action-research, advocacy and learning programme, bringing together</a:t>
            </a:r>
            <a:endParaRPr kumimoji="0" lang="en-GB" sz="1600" b="0" i="0" u="none" strike="noStrike" cap="none" normalizeH="0" baseline="0" dirty="0" smtClean="0">
              <a:ln>
                <a:noFill/>
              </a:ln>
              <a:solidFill>
                <a:schemeClr val="tx1"/>
              </a:solidFill>
              <a:effectLst/>
              <a:cs typeface="Arial" pitchFamily="34" charset="0"/>
            </a:endParaRPr>
          </a:p>
          <a:p>
            <a:pPr marL="0" lvl="0" indent="0" algn="ctr" eaLnBrk="0" fontAlgn="base" hangingPunct="0">
              <a:spcBef>
                <a:spcPct val="0"/>
              </a:spcBef>
              <a:spcAft>
                <a:spcPct val="0"/>
              </a:spcAft>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GB" sz="1600" b="0" i="0" u="none" strike="noStrike" cap="none" normalizeH="0" baseline="0" dirty="0" smtClean="0">
                <a:ln>
                  <a:noFill/>
                </a:ln>
                <a:solidFill>
                  <a:srgbClr val="000000"/>
                </a:solidFill>
                <a:effectLst/>
                <a:ea typeface="Times New Roman" pitchFamily="18" charset="0"/>
                <a:cs typeface="Courier New" pitchFamily="49" charset="0"/>
              </a:rPr>
              <a:t>research and development organisations with a commitment to share</a:t>
            </a:r>
            <a:endParaRPr kumimoji="0" lang="en-GB" sz="1600" b="0" i="0" u="none" strike="noStrike" cap="none" normalizeH="0" baseline="0" dirty="0" smtClean="0">
              <a:ln>
                <a:noFill/>
              </a:ln>
              <a:solidFill>
                <a:schemeClr val="tx1"/>
              </a:solidFill>
              <a:effectLst/>
              <a:cs typeface="Arial" pitchFamily="34" charset="0"/>
            </a:endParaRPr>
          </a:p>
          <a:p>
            <a:pPr marL="0" lvl="0" indent="0" algn="ctr" eaLnBrk="0" fontAlgn="base" hangingPunct="0">
              <a:spcBef>
                <a:spcPct val="0"/>
              </a:spcBef>
              <a:spcAft>
                <a:spcPct val="0"/>
              </a:spcAft>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GB" sz="1600" b="0" i="0" u="none" strike="noStrike" cap="none" normalizeH="0" baseline="0" dirty="0" smtClean="0">
                <a:ln>
                  <a:noFill/>
                </a:ln>
                <a:solidFill>
                  <a:srgbClr val="000000"/>
                </a:solidFill>
                <a:effectLst/>
                <a:ea typeface="Times New Roman" pitchFamily="18" charset="0"/>
                <a:cs typeface="Courier New" pitchFamily="49" charset="0"/>
              </a:rPr>
              <a:t>knowledge, coordinate activities and work with children as protagonists</a:t>
            </a:r>
            <a:endParaRPr kumimoji="0" lang="en-GB" sz="1600" b="0" i="0" u="none" strike="noStrike" cap="none" normalizeH="0" baseline="0" dirty="0" smtClean="0">
              <a:ln>
                <a:noFill/>
              </a:ln>
              <a:solidFill>
                <a:schemeClr val="tx1"/>
              </a:solidFill>
              <a:effectLst/>
              <a:cs typeface="Arial" pitchFamily="34" charset="0"/>
            </a:endParaRPr>
          </a:p>
          <a:p>
            <a:pPr marL="0" lvl="0" indent="0" algn="ctr" eaLnBrk="0" fontAlgn="base" hangingPunct="0">
              <a:spcBef>
                <a:spcPct val="0"/>
              </a:spcBef>
              <a:spcAft>
                <a:spcPct val="0"/>
              </a:spcAft>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GB" sz="1600" b="0" i="0" u="none" strike="noStrike" cap="none" normalizeH="0" baseline="0" dirty="0" smtClean="0">
                <a:ln>
                  <a:noFill/>
                </a:ln>
                <a:solidFill>
                  <a:srgbClr val="000000"/>
                </a:solidFill>
                <a:effectLst/>
                <a:ea typeface="Times New Roman" pitchFamily="18" charset="0"/>
                <a:cs typeface="Courier New" pitchFamily="49" charset="0"/>
              </a:rPr>
              <a:t>with a voice needing to be heard.  The coalition realizes that</a:t>
            </a:r>
            <a:endParaRPr kumimoji="0" lang="en-GB" sz="1600" b="0" i="0" u="none" strike="noStrike" cap="none" normalizeH="0" baseline="0" dirty="0" smtClean="0">
              <a:ln>
                <a:noFill/>
              </a:ln>
              <a:solidFill>
                <a:schemeClr val="tx1"/>
              </a:solidFill>
              <a:effectLst/>
              <a:cs typeface="Arial" pitchFamily="34" charset="0"/>
            </a:endParaRPr>
          </a:p>
          <a:p>
            <a:pPr marL="0" lvl="0" indent="0" algn="ctr" eaLnBrk="0" fontAlgn="base" hangingPunct="0">
              <a:spcBef>
                <a:spcPct val="0"/>
              </a:spcBef>
              <a:spcAft>
                <a:spcPct val="0"/>
              </a:spcAft>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GB" sz="1600" b="0" i="0" u="none" strike="noStrike" cap="none" normalizeH="0" baseline="0" dirty="0" smtClean="0">
                <a:ln>
                  <a:noFill/>
                </a:ln>
                <a:solidFill>
                  <a:srgbClr val="000000"/>
                </a:solidFill>
                <a:effectLst/>
                <a:ea typeface="Times New Roman" pitchFamily="18" charset="0"/>
                <a:cs typeface="Courier New" pitchFamily="49" charset="0"/>
              </a:rPr>
              <a:t>children's unique experiences of climate change impacts and their</a:t>
            </a:r>
            <a:endParaRPr kumimoji="0" lang="en-GB" sz="1600" b="0" i="0" u="none" strike="noStrike" cap="none" normalizeH="0" baseline="0" dirty="0" smtClean="0">
              <a:ln>
                <a:noFill/>
              </a:ln>
              <a:solidFill>
                <a:schemeClr val="tx1"/>
              </a:solidFill>
              <a:effectLst/>
              <a:cs typeface="Arial" pitchFamily="34" charset="0"/>
            </a:endParaRPr>
          </a:p>
          <a:p>
            <a:pPr marL="0" lvl="0" indent="0" algn="ctr" eaLnBrk="0" fontAlgn="base" hangingPunct="0">
              <a:spcBef>
                <a:spcPct val="0"/>
              </a:spcBef>
              <a:spcAft>
                <a:spcPct val="0"/>
              </a:spcAft>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GB" sz="1600" b="0" i="0" u="none" strike="noStrike" cap="none" normalizeH="0" baseline="0" dirty="0" smtClean="0">
                <a:ln>
                  <a:noFill/>
                </a:ln>
                <a:solidFill>
                  <a:srgbClr val="000000"/>
                </a:solidFill>
                <a:effectLst/>
                <a:ea typeface="Times New Roman" pitchFamily="18" charset="0"/>
                <a:cs typeface="Courier New" pitchFamily="49" charset="0"/>
              </a:rPr>
              <a:t>specific insights and priorities need to be recognised in both climate</a:t>
            </a:r>
            <a:endParaRPr kumimoji="0" lang="en-GB" sz="1600" b="0" i="0" u="none" strike="noStrike" cap="none" normalizeH="0" baseline="0" dirty="0" smtClean="0">
              <a:ln>
                <a:noFill/>
              </a:ln>
              <a:solidFill>
                <a:schemeClr val="tx1"/>
              </a:solidFill>
              <a:effectLst/>
              <a:cs typeface="Arial" pitchFamily="34" charset="0"/>
            </a:endParaRPr>
          </a:p>
          <a:p>
            <a:pPr marL="0" lvl="0" indent="0" algn="ctr" eaLnBrk="0" fontAlgn="base" hangingPunct="0">
              <a:spcBef>
                <a:spcPct val="0"/>
              </a:spcBef>
              <a:spcAft>
                <a:spcPct val="0"/>
              </a:spcAft>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GB" sz="1600" b="0" i="0" u="none" strike="noStrike" cap="none" normalizeH="0" baseline="0" dirty="0" smtClean="0">
                <a:ln>
                  <a:noFill/>
                </a:ln>
                <a:solidFill>
                  <a:srgbClr val="000000"/>
                </a:solidFill>
                <a:effectLst/>
                <a:ea typeface="Times New Roman" pitchFamily="18" charset="0"/>
                <a:cs typeface="Courier New" pitchFamily="49" charset="0"/>
              </a:rPr>
              <a:t>change adaptation and mitigation policy and practice. Plan International and other</a:t>
            </a:r>
          </a:p>
          <a:p>
            <a:pPr marL="0" lvl="0" indent="0" algn="ctr" eaLnBrk="0" fontAlgn="base" hangingPunct="0">
              <a:spcBef>
                <a:spcPct val="0"/>
              </a:spcBef>
              <a:spcAft>
                <a:spcPct val="0"/>
              </a:spcAft>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en-GB" sz="1600" b="0" i="0" u="none" strike="noStrike" cap="none" normalizeH="0" baseline="0" dirty="0" smtClean="0">
                <a:ln>
                  <a:noFill/>
                </a:ln>
                <a:solidFill>
                  <a:srgbClr val="000000"/>
                </a:solidFill>
                <a:effectLst/>
                <a:ea typeface="Times New Roman" pitchFamily="18" charset="0"/>
                <a:cs typeface="Courier New" pitchFamily="49" charset="0"/>
              </a:rPr>
              <a:t>organizations formed this </a:t>
            </a:r>
            <a:r>
              <a:rPr kumimoji="0" lang="en-GB" sz="1600" b="0" i="0" u="none" strike="noStrike" cap="none" normalizeH="0" baseline="0" dirty="0" smtClean="0">
                <a:ln>
                  <a:noFill/>
                </a:ln>
                <a:solidFill>
                  <a:srgbClr val="000000"/>
                </a:solidFill>
                <a:effectLst/>
                <a:ea typeface="Times New Roman" pitchFamily="18" charset="0"/>
                <a:cs typeface="Courier New" pitchFamily="49" charset="0"/>
              </a:rPr>
              <a:t>coalition </a:t>
            </a:r>
            <a:r>
              <a:rPr kumimoji="0" lang="en-GB" sz="1600" b="0" i="0" u="none" strike="noStrike" cap="none" normalizeH="0" baseline="0" dirty="0" smtClean="0">
                <a:ln>
                  <a:noFill/>
                </a:ln>
                <a:solidFill>
                  <a:srgbClr val="000000"/>
                </a:solidFill>
                <a:effectLst/>
                <a:ea typeface="Times New Roman" pitchFamily="18" charset="0"/>
                <a:cs typeface="Courier New" pitchFamily="49" charset="0"/>
              </a:rPr>
              <a:t>during </a:t>
            </a:r>
            <a:r>
              <a:rPr kumimoji="0" lang="en-GB" sz="1600" b="0" i="0" u="none" strike="noStrike" cap="none" normalizeH="0" baseline="0" dirty="0" smtClean="0">
                <a:ln>
                  <a:noFill/>
                </a:ln>
                <a:solidFill>
                  <a:srgbClr val="000000"/>
                </a:solidFill>
                <a:effectLst/>
                <a:ea typeface="Times New Roman" pitchFamily="18" charset="0"/>
                <a:cs typeface="Courier New" pitchFamily="49" charset="0"/>
              </a:rPr>
              <a:t>2008-09</a:t>
            </a:r>
          </a:p>
          <a:p>
            <a:pPr marL="0" lvl="0" indent="0" algn="ctr" eaLnBrk="0" fontAlgn="base" hangingPunct="0">
              <a:spcBef>
                <a:spcPct val="0"/>
              </a:spcBef>
              <a:spcAft>
                <a:spcPct val="0"/>
              </a:spcAft>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en-GB" sz="1400" dirty="0" smtClean="0">
                <a:solidFill>
                  <a:srgbClr val="000000"/>
                </a:solidFill>
                <a:ea typeface="Times New Roman" pitchFamily="18" charset="0"/>
                <a:cs typeface="Courier New" pitchFamily="49" charset="0"/>
                <a:hlinkClick r:id="rId4"/>
              </a:rPr>
              <a:t>www.childreninachangingclimate.org</a:t>
            </a:r>
            <a:r>
              <a:rPr lang="en-GB" sz="1400" dirty="0" smtClean="0">
                <a:solidFill>
                  <a:srgbClr val="000000"/>
                </a:solidFill>
                <a:ea typeface="Times New Roman" pitchFamily="18" charset="0"/>
                <a:cs typeface="Courier New" pitchFamily="49" charset="0"/>
              </a:rPr>
              <a:t> </a:t>
            </a:r>
            <a:endParaRPr kumimoji="0" lang="en-GB" sz="1400" b="0" i="0" u="none" strike="noStrike" cap="none" normalizeH="0" baseline="0" dirty="0" smtClean="0">
              <a:ln>
                <a:noFill/>
              </a:ln>
              <a:solidFill>
                <a:schemeClr val="tx1"/>
              </a:solidFill>
              <a:effectLst/>
              <a:cs typeface="Arial" pitchFamily="34" charset="0"/>
            </a:endParaRPr>
          </a:p>
        </p:txBody>
      </p:sp>
      <p:graphicFrame>
        <p:nvGraphicFramePr>
          <p:cNvPr id="1026" name="Object 2"/>
          <p:cNvGraphicFramePr>
            <a:graphicFrameLocks noChangeAspect="1"/>
          </p:cNvGraphicFramePr>
          <p:nvPr/>
        </p:nvGraphicFramePr>
        <p:xfrm>
          <a:off x="8358214" y="142852"/>
          <a:ext cx="628650" cy="638175"/>
        </p:xfrm>
        <a:graphic>
          <a:graphicData uri="http://schemas.openxmlformats.org/presentationml/2006/ole">
            <p:oleObj spid="_x0000_s15362" r:id="rId5" imgW="627840" imgH="638280" progId="">
              <p:embed/>
            </p:oleObj>
          </a:graphicData>
        </a:graphic>
      </p:graphicFrame>
      <p:sp>
        <p:nvSpPr>
          <p:cNvPr id="2" name="Title 1"/>
          <p:cNvSpPr>
            <a:spLocks noGrp="1"/>
          </p:cNvSpPr>
          <p:nvPr>
            <p:ph type="title"/>
          </p:nvPr>
        </p:nvSpPr>
        <p:spPr>
          <a:xfrm>
            <a:off x="428596" y="142852"/>
            <a:ext cx="8229600" cy="1214446"/>
          </a:xfrm>
        </p:spPr>
        <p:txBody>
          <a:bodyPr>
            <a:normAutofit fontScale="90000"/>
          </a:bodyPr>
          <a:lstStyle/>
          <a:p>
            <a:r>
              <a:rPr lang="en-GB" sz="2400" dirty="0" smtClean="0">
                <a:solidFill>
                  <a:schemeClr val="accent2">
                    <a:lumMod val="50000"/>
                  </a:schemeClr>
                </a:solidFill>
              </a:rPr>
              <a:t/>
            </a:r>
            <a:br>
              <a:rPr lang="en-GB" sz="2400" dirty="0" smtClean="0">
                <a:solidFill>
                  <a:schemeClr val="accent2">
                    <a:lumMod val="50000"/>
                  </a:schemeClr>
                </a:solidFill>
              </a:rPr>
            </a:br>
            <a:r>
              <a:rPr lang="en-GB" sz="2400" dirty="0" smtClean="0">
                <a:solidFill>
                  <a:schemeClr val="accent2">
                    <a:lumMod val="50000"/>
                  </a:schemeClr>
                </a:solidFill>
              </a:rPr>
              <a:t/>
            </a:r>
            <a:br>
              <a:rPr lang="en-GB" sz="2400" dirty="0" smtClean="0">
                <a:solidFill>
                  <a:schemeClr val="accent2">
                    <a:lumMod val="50000"/>
                  </a:schemeClr>
                </a:solidFill>
              </a:rPr>
            </a:br>
            <a:r>
              <a:rPr lang="en-GB" sz="2000" b="1" dirty="0"/>
              <a:t> </a:t>
            </a:r>
            <a:r>
              <a:rPr lang="en-GB" sz="1300" b="1" dirty="0"/>
              <a:t>Meeting Of European National Platforms and HFA Focal Points</a:t>
            </a:r>
            <a:br>
              <a:rPr lang="en-GB" sz="1300" b="1" dirty="0"/>
            </a:br>
            <a:r>
              <a:rPr lang="en-GB" sz="1300" b="1" dirty="0" smtClean="0"/>
              <a:t>London </a:t>
            </a:r>
            <a:r>
              <a:rPr lang="en-US" sz="1300" b="1" dirty="0" smtClean="0"/>
              <a:t>11–13 </a:t>
            </a:r>
            <a:r>
              <a:rPr lang="en-US" sz="1300" b="1" dirty="0"/>
              <a:t>November, </a:t>
            </a:r>
            <a:r>
              <a:rPr lang="en-US" sz="1300" b="1" dirty="0" smtClean="0"/>
              <a:t>2009</a:t>
            </a:r>
            <a:r>
              <a:rPr lang="en-GB" sz="1300" b="1" dirty="0" smtClean="0"/>
              <a:t> </a:t>
            </a:r>
            <a:r>
              <a:rPr lang="en-GB" sz="2400" dirty="0">
                <a:solidFill>
                  <a:schemeClr val="accent2">
                    <a:lumMod val="50000"/>
                  </a:schemeClr>
                </a:solidFill>
              </a:rPr>
              <a:t/>
            </a:r>
            <a:br>
              <a:rPr lang="en-GB" sz="2400" dirty="0">
                <a:solidFill>
                  <a:schemeClr val="accent2">
                    <a:lumMod val="50000"/>
                  </a:schemeClr>
                </a:solidFill>
              </a:rPr>
            </a:br>
            <a:r>
              <a:rPr lang="en-GB" sz="2400" dirty="0" smtClean="0">
                <a:solidFill>
                  <a:schemeClr val="accent2">
                    <a:lumMod val="50000"/>
                  </a:schemeClr>
                </a:solidFill>
              </a:rPr>
              <a:t>Safer Schools </a:t>
            </a:r>
            <a:br>
              <a:rPr lang="en-GB" sz="2400" dirty="0" smtClean="0">
                <a:solidFill>
                  <a:schemeClr val="accent2">
                    <a:lumMod val="50000"/>
                  </a:schemeClr>
                </a:solidFill>
              </a:rPr>
            </a:br>
            <a:r>
              <a:rPr lang="en-GB" sz="2400" dirty="0" smtClean="0">
                <a:solidFill>
                  <a:schemeClr val="accent2">
                    <a:lumMod val="50000"/>
                  </a:schemeClr>
                </a:solidFill>
              </a:rPr>
              <a:t>“</a:t>
            </a:r>
            <a:r>
              <a:rPr lang="en-GB" sz="1800" i="1" dirty="0" smtClean="0">
                <a:solidFill>
                  <a:schemeClr val="accent2">
                    <a:lumMod val="50000"/>
                  </a:schemeClr>
                </a:solidFill>
              </a:rPr>
              <a:t>Their role within DRR”                        </a:t>
            </a:r>
            <a:r>
              <a:rPr lang="en-GB" sz="2000" dirty="0" smtClean="0"/>
              <a:t/>
            </a:r>
            <a:br>
              <a:rPr lang="en-GB" sz="2000" dirty="0" smtClean="0"/>
            </a:br>
            <a:r>
              <a:rPr lang="en-GB" sz="2400" dirty="0" smtClean="0">
                <a:solidFill>
                  <a:schemeClr val="accent2">
                    <a:lumMod val="50000"/>
                  </a:schemeClr>
                </a:solidFill>
              </a:rPr>
              <a:t>                </a:t>
            </a:r>
            <a:r>
              <a:rPr lang="en-GB" sz="2000" dirty="0" smtClean="0"/>
              <a:t/>
            </a:r>
            <a:br>
              <a:rPr lang="en-GB" sz="2000" dirty="0" smtClean="0"/>
            </a:br>
            <a:r>
              <a:rPr lang="en-GB" sz="2400" dirty="0" smtClean="0">
                <a:solidFill>
                  <a:schemeClr val="accent2">
                    <a:lumMod val="50000"/>
                  </a:schemeClr>
                </a:solidFill>
              </a:rPr>
              <a:t> </a:t>
            </a:r>
            <a:endParaRPr lang="en-GB" sz="2400" dirty="0">
              <a:solidFill>
                <a:schemeClr val="accent2">
                  <a:lumMod val="50000"/>
                </a:schemeClr>
              </a:solidFill>
            </a:endParaRPr>
          </a:p>
        </p:txBody>
      </p:sp>
      <p:graphicFrame>
        <p:nvGraphicFramePr>
          <p:cNvPr id="1027" name="Object 3"/>
          <p:cNvGraphicFramePr>
            <a:graphicFrameLocks noChangeAspect="1"/>
          </p:cNvGraphicFramePr>
          <p:nvPr/>
        </p:nvGraphicFramePr>
        <p:xfrm>
          <a:off x="142844" y="142852"/>
          <a:ext cx="628650" cy="638175"/>
        </p:xfrm>
        <a:graphic>
          <a:graphicData uri="http://schemas.openxmlformats.org/presentationml/2006/ole">
            <p:oleObj spid="_x0000_s15363" r:id="rId6" imgW="627840" imgH="638280" progId="">
              <p:embed/>
            </p:oleObj>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accent5">
              <a:lumMod val="40000"/>
              <a:lumOff val="60000"/>
            </a:schemeClr>
          </a:solidFill>
        </p:spPr>
        <p:txBody>
          <a:bodyPr/>
          <a:lstStyle/>
          <a:p>
            <a:pPr>
              <a:buNone/>
            </a:pPr>
            <a:endParaRPr lang="en-GB" dirty="0" smtClean="0"/>
          </a:p>
          <a:p>
            <a:pPr algn="ctr">
              <a:buNone/>
            </a:pPr>
            <a:endParaRPr lang="en-GB" dirty="0" smtClean="0"/>
          </a:p>
          <a:p>
            <a:pPr algn="ctr">
              <a:buNone/>
            </a:pPr>
            <a:endParaRPr lang="en-GB" dirty="0"/>
          </a:p>
          <a:p>
            <a:pPr algn="ctr">
              <a:buNone/>
            </a:pPr>
            <a:r>
              <a:rPr lang="en-GB" dirty="0" smtClean="0"/>
              <a:t/>
            </a:r>
            <a:br>
              <a:rPr lang="en-GB" dirty="0" smtClean="0"/>
            </a:br>
            <a:endParaRPr lang="en-GB" dirty="0" smtClean="0"/>
          </a:p>
          <a:p>
            <a:pPr algn="ctr">
              <a:buNone/>
            </a:pPr>
            <a:endParaRPr lang="en-GB" dirty="0"/>
          </a:p>
        </p:txBody>
      </p:sp>
      <p:pic>
        <p:nvPicPr>
          <p:cNvPr id="16386" name="Picture 2"/>
          <p:cNvPicPr>
            <a:picLocks noChangeAspect="1" noChangeArrowheads="1"/>
          </p:cNvPicPr>
          <p:nvPr/>
        </p:nvPicPr>
        <p:blipFill>
          <a:blip r:embed="rId3"/>
          <a:srcRect/>
          <a:stretch>
            <a:fillRect/>
          </a:stretch>
        </p:blipFill>
        <p:spPr bwMode="auto">
          <a:xfrm>
            <a:off x="8358188" y="142875"/>
            <a:ext cx="628650" cy="638175"/>
          </a:xfrm>
          <a:prstGeom prst="rect">
            <a:avLst/>
          </a:prstGeom>
          <a:solidFill>
            <a:srgbClr val="FFFF99"/>
          </a:solidFill>
        </p:spPr>
      </p:pic>
      <p:sp>
        <p:nvSpPr>
          <p:cNvPr id="2" name="Title 1"/>
          <p:cNvSpPr>
            <a:spLocks noGrp="1"/>
          </p:cNvSpPr>
          <p:nvPr>
            <p:ph type="title"/>
          </p:nvPr>
        </p:nvSpPr>
        <p:spPr>
          <a:xfrm>
            <a:off x="428596" y="142852"/>
            <a:ext cx="8229600" cy="1214446"/>
          </a:xfrm>
        </p:spPr>
        <p:txBody>
          <a:bodyPr>
            <a:normAutofit fontScale="90000"/>
          </a:bodyPr>
          <a:lstStyle/>
          <a:p>
            <a:r>
              <a:rPr lang="en-GB" sz="2400" dirty="0" smtClean="0">
                <a:solidFill>
                  <a:schemeClr val="accent2">
                    <a:lumMod val="50000"/>
                  </a:schemeClr>
                </a:solidFill>
              </a:rPr>
              <a:t/>
            </a:r>
            <a:br>
              <a:rPr lang="en-GB" sz="2400" dirty="0" smtClean="0">
                <a:solidFill>
                  <a:schemeClr val="accent2">
                    <a:lumMod val="50000"/>
                  </a:schemeClr>
                </a:solidFill>
              </a:rPr>
            </a:br>
            <a:r>
              <a:rPr lang="en-GB" sz="2400" dirty="0" smtClean="0">
                <a:solidFill>
                  <a:schemeClr val="accent2">
                    <a:lumMod val="50000"/>
                  </a:schemeClr>
                </a:solidFill>
              </a:rPr>
              <a:t/>
            </a:r>
            <a:br>
              <a:rPr lang="en-GB" sz="2400" dirty="0" smtClean="0">
                <a:solidFill>
                  <a:schemeClr val="accent2">
                    <a:lumMod val="50000"/>
                  </a:schemeClr>
                </a:solidFill>
              </a:rPr>
            </a:br>
            <a:r>
              <a:rPr lang="en-GB" sz="2000" b="1" dirty="0"/>
              <a:t> </a:t>
            </a:r>
            <a:r>
              <a:rPr lang="en-GB" sz="1300" b="1" dirty="0"/>
              <a:t>Meeting Of European National Platforms and HFA Focal Points</a:t>
            </a:r>
            <a:br>
              <a:rPr lang="en-GB" sz="1300" b="1" dirty="0"/>
            </a:br>
            <a:r>
              <a:rPr lang="en-GB" sz="1300" b="1" dirty="0" smtClean="0"/>
              <a:t>London </a:t>
            </a:r>
            <a:r>
              <a:rPr lang="en-US" sz="1300" b="1" dirty="0" smtClean="0"/>
              <a:t>11–13 </a:t>
            </a:r>
            <a:r>
              <a:rPr lang="en-US" sz="1300" b="1" dirty="0"/>
              <a:t>November, </a:t>
            </a:r>
            <a:r>
              <a:rPr lang="en-US" sz="1300" b="1" dirty="0" smtClean="0"/>
              <a:t>2009</a:t>
            </a:r>
            <a:r>
              <a:rPr lang="en-GB" sz="1300" b="1" dirty="0" smtClean="0"/>
              <a:t> </a:t>
            </a:r>
            <a:r>
              <a:rPr lang="en-GB" sz="2400" dirty="0">
                <a:solidFill>
                  <a:schemeClr val="accent2">
                    <a:lumMod val="50000"/>
                  </a:schemeClr>
                </a:solidFill>
              </a:rPr>
              <a:t/>
            </a:r>
            <a:br>
              <a:rPr lang="en-GB" sz="2400" dirty="0">
                <a:solidFill>
                  <a:schemeClr val="accent2">
                    <a:lumMod val="50000"/>
                  </a:schemeClr>
                </a:solidFill>
              </a:rPr>
            </a:br>
            <a:r>
              <a:rPr lang="en-GB" sz="2400" dirty="0" smtClean="0">
                <a:solidFill>
                  <a:schemeClr val="accent2">
                    <a:lumMod val="50000"/>
                  </a:schemeClr>
                </a:solidFill>
              </a:rPr>
              <a:t>Safer Schools </a:t>
            </a:r>
            <a:br>
              <a:rPr lang="en-GB" sz="2400" dirty="0" smtClean="0">
                <a:solidFill>
                  <a:schemeClr val="accent2">
                    <a:lumMod val="50000"/>
                  </a:schemeClr>
                </a:solidFill>
              </a:rPr>
            </a:br>
            <a:r>
              <a:rPr lang="en-GB" sz="2400" dirty="0" smtClean="0">
                <a:solidFill>
                  <a:schemeClr val="accent2">
                    <a:lumMod val="50000"/>
                  </a:schemeClr>
                </a:solidFill>
              </a:rPr>
              <a:t>“</a:t>
            </a:r>
            <a:r>
              <a:rPr lang="en-GB" sz="1800" i="1" dirty="0" smtClean="0">
                <a:solidFill>
                  <a:schemeClr val="accent2">
                    <a:lumMod val="50000"/>
                  </a:schemeClr>
                </a:solidFill>
              </a:rPr>
              <a:t>Their role within DRR”                        </a:t>
            </a:r>
            <a:r>
              <a:rPr lang="en-GB" sz="2000" dirty="0" smtClean="0"/>
              <a:t/>
            </a:r>
            <a:br>
              <a:rPr lang="en-GB" sz="2000" dirty="0" smtClean="0"/>
            </a:br>
            <a:r>
              <a:rPr lang="en-GB" sz="2400" dirty="0" smtClean="0">
                <a:solidFill>
                  <a:schemeClr val="accent2">
                    <a:lumMod val="50000"/>
                  </a:schemeClr>
                </a:solidFill>
              </a:rPr>
              <a:t>                </a:t>
            </a:r>
            <a:r>
              <a:rPr lang="en-GB" sz="2000" dirty="0" smtClean="0"/>
              <a:t/>
            </a:r>
            <a:br>
              <a:rPr lang="en-GB" sz="2000" dirty="0" smtClean="0"/>
            </a:br>
            <a:r>
              <a:rPr lang="en-GB" sz="2400" dirty="0" smtClean="0">
                <a:solidFill>
                  <a:schemeClr val="accent2">
                    <a:lumMod val="50000"/>
                  </a:schemeClr>
                </a:solidFill>
              </a:rPr>
              <a:t> </a:t>
            </a:r>
            <a:endParaRPr lang="en-GB" sz="2400" dirty="0">
              <a:solidFill>
                <a:schemeClr val="accent2">
                  <a:lumMod val="50000"/>
                </a:schemeClr>
              </a:solidFill>
            </a:endParaRPr>
          </a:p>
        </p:txBody>
      </p:sp>
      <p:pic>
        <p:nvPicPr>
          <p:cNvPr id="16387" name="Picture 3"/>
          <p:cNvPicPr>
            <a:picLocks noChangeAspect="1" noChangeArrowheads="1"/>
          </p:cNvPicPr>
          <p:nvPr/>
        </p:nvPicPr>
        <p:blipFill>
          <a:blip r:embed="rId3"/>
          <a:srcRect/>
          <a:stretch>
            <a:fillRect/>
          </a:stretch>
        </p:blipFill>
        <p:spPr bwMode="auto">
          <a:xfrm>
            <a:off x="142875" y="142875"/>
            <a:ext cx="628650" cy="638175"/>
          </a:xfrm>
          <a:prstGeom prst="rect">
            <a:avLst/>
          </a:prstGeom>
          <a:solidFill>
            <a:srgbClr val="FFFF99"/>
          </a:solidFill>
        </p:spPr>
      </p:pic>
      <p:sp>
        <p:nvSpPr>
          <p:cNvPr id="6" name="TextBox 5"/>
          <p:cNvSpPr txBox="1"/>
          <p:nvPr/>
        </p:nvSpPr>
        <p:spPr>
          <a:xfrm>
            <a:off x="642910" y="1357298"/>
            <a:ext cx="8001056" cy="6463308"/>
          </a:xfrm>
          <a:prstGeom prst="rect">
            <a:avLst/>
          </a:prstGeom>
          <a:noFill/>
        </p:spPr>
        <p:txBody>
          <a:bodyPr wrap="square" rtlCol="0">
            <a:spAutoFit/>
          </a:bodyPr>
          <a:lstStyle/>
          <a:p>
            <a:pPr algn="ctr"/>
            <a:r>
              <a:rPr lang="en-GB" sz="1400" b="1" dirty="0" smtClean="0"/>
              <a:t>Key players operating or represented from within Europe and some relevant initiatives:</a:t>
            </a:r>
          </a:p>
          <a:p>
            <a:endParaRPr lang="en-GB" sz="1400" dirty="0" smtClean="0"/>
          </a:p>
          <a:p>
            <a:r>
              <a:rPr lang="en-GB" sz="1400" b="1" dirty="0" smtClean="0"/>
              <a:t>UNISDR</a:t>
            </a:r>
            <a:r>
              <a:rPr lang="en-GB" sz="1400" dirty="0" smtClean="0"/>
              <a:t> with the </a:t>
            </a:r>
            <a:r>
              <a:rPr lang="en-GB" sz="1400" dirty="0" smtClean="0"/>
              <a:t> TPKE ‘Thematic </a:t>
            </a:r>
            <a:r>
              <a:rPr lang="en-GB" sz="1400" dirty="0" smtClean="0"/>
              <a:t>Platform for Knowledge and </a:t>
            </a:r>
            <a:r>
              <a:rPr lang="en-GB" sz="1400" dirty="0" smtClean="0"/>
              <a:t>Education’. Chaired by UNESCO  Hosted by UNICEF and Administered by UNISDR.  </a:t>
            </a:r>
          </a:p>
          <a:p>
            <a:r>
              <a:rPr lang="en-GB" sz="1400" dirty="0" smtClean="0"/>
              <a:t>A vital tool for the dissemination of practical policy development from civil society and community projects through the UNISDR administrative web to Governments around the world, aiding them in the creation of National DR Strategies and Policy.</a:t>
            </a:r>
            <a:endParaRPr lang="en-GB" sz="1400" dirty="0" smtClean="0"/>
          </a:p>
          <a:p>
            <a:endParaRPr lang="en-GB" sz="1400" b="1" dirty="0" smtClean="0"/>
          </a:p>
          <a:p>
            <a:r>
              <a:rPr lang="en-GB" sz="1400" b="1" dirty="0" smtClean="0"/>
              <a:t>UNESCO</a:t>
            </a:r>
            <a:endParaRPr lang="en-GB" sz="1400" b="1" dirty="0" smtClean="0"/>
          </a:p>
          <a:p>
            <a:r>
              <a:rPr lang="en-GB" sz="1400" dirty="0" smtClean="0"/>
              <a:t>Recently in conjunction with the UNCRD Japan UNESCO has established the Global Task Force for Building </a:t>
            </a:r>
            <a:r>
              <a:rPr lang="en-GB" sz="1400" dirty="0" smtClean="0"/>
              <a:t>Codes. This will peer review existing, develop where necessary and address the challenges of implementation and compliance.</a:t>
            </a:r>
            <a:endParaRPr lang="en-GB" sz="1400" dirty="0" smtClean="0"/>
          </a:p>
          <a:p>
            <a:endParaRPr lang="en-GB" sz="1400" dirty="0" smtClean="0"/>
          </a:p>
          <a:p>
            <a:r>
              <a:rPr lang="en-GB" sz="1400" b="1" dirty="0" smtClean="0"/>
              <a:t>UNICEF</a:t>
            </a:r>
            <a:r>
              <a:rPr lang="en-GB" sz="1400" dirty="0" smtClean="0"/>
              <a:t> is developing a proactive approach </a:t>
            </a:r>
            <a:r>
              <a:rPr lang="en-GB" sz="1400" dirty="0" smtClean="0"/>
              <a:t>soon to be incorporating </a:t>
            </a:r>
            <a:r>
              <a:rPr lang="en-GB" sz="1400" dirty="0" smtClean="0"/>
              <a:t>DR within its strategy and is taking a lead in collating DRR Education projects information in the Asia Pacific Region and elsewhere</a:t>
            </a:r>
          </a:p>
          <a:p>
            <a:endParaRPr lang="en-GB" sz="1400" dirty="0" smtClean="0"/>
          </a:p>
          <a:p>
            <a:r>
              <a:rPr lang="en-GB" sz="1400" b="1" dirty="0" smtClean="0"/>
              <a:t>Shelter Centre</a:t>
            </a:r>
          </a:p>
          <a:p>
            <a:r>
              <a:rPr lang="en-GB" sz="1400" dirty="0" smtClean="0"/>
              <a:t>Many of its activities are funded through a programme with the UKs DFID, 2006–2011</a:t>
            </a:r>
          </a:p>
          <a:p>
            <a:r>
              <a:rPr lang="en-GB" sz="1400" dirty="0" smtClean="0"/>
              <a:t>Shelter are presently reviewing policy for School shelter and the transitional period post disaster to ensure safe and immediate practical Education continuity.  </a:t>
            </a:r>
            <a:r>
              <a:rPr lang="en-GB" sz="1400" dirty="0" smtClean="0"/>
              <a:t>Holding national and international meetings to develop collaborations</a:t>
            </a:r>
            <a:endParaRPr lang="en-GB" sz="1400" dirty="0" smtClean="0"/>
          </a:p>
          <a:p>
            <a:endParaRPr lang="en-GB" sz="1400" dirty="0"/>
          </a:p>
          <a:p>
            <a:r>
              <a:rPr lang="en-GB" sz="1400" b="1" dirty="0" smtClean="0"/>
              <a:t>INEE</a:t>
            </a:r>
            <a:r>
              <a:rPr lang="en-GB" sz="1400" dirty="0" smtClean="0"/>
              <a:t>  Inter-Agency </a:t>
            </a:r>
            <a:r>
              <a:rPr lang="en-GB" sz="1400" dirty="0"/>
              <a:t>Network for Education in </a:t>
            </a:r>
            <a:r>
              <a:rPr lang="en-GB" sz="1400" dirty="0" smtClean="0"/>
              <a:t>Emergencies</a:t>
            </a:r>
          </a:p>
          <a:p>
            <a:r>
              <a:rPr lang="en-GB" sz="1400" dirty="0" smtClean="0"/>
              <a:t>Recently collated and published the “Guidance Notes for safer School Construction” in conjunction with the World Bank and international </a:t>
            </a:r>
            <a:r>
              <a:rPr lang="en-GB" sz="1400" dirty="0" smtClean="0"/>
              <a:t>peer reviewed expertise</a:t>
            </a:r>
            <a:endParaRPr lang="en-GB" sz="1400" dirty="0" smtClean="0"/>
          </a:p>
          <a:p>
            <a:endParaRPr lang="en-GB" sz="1400" dirty="0"/>
          </a:p>
          <a:p>
            <a:endParaRPr lang="en-GB" sz="1400" dirty="0"/>
          </a:p>
          <a:p>
            <a:endParaRPr lang="en-GB" dirty="0" smtClean="0"/>
          </a:p>
          <a:p>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accent5">
              <a:lumMod val="40000"/>
              <a:lumOff val="60000"/>
            </a:schemeClr>
          </a:solidFill>
        </p:spPr>
        <p:txBody>
          <a:bodyPr/>
          <a:lstStyle/>
          <a:p>
            <a:pPr>
              <a:buNone/>
            </a:pPr>
            <a:endParaRPr lang="en-GB" dirty="0" smtClean="0"/>
          </a:p>
          <a:p>
            <a:pPr algn="ctr">
              <a:buNone/>
            </a:pPr>
            <a:endParaRPr lang="en-GB" dirty="0" smtClean="0"/>
          </a:p>
          <a:p>
            <a:pPr algn="ctr">
              <a:buNone/>
            </a:pPr>
            <a:endParaRPr lang="en-GB" dirty="0"/>
          </a:p>
          <a:p>
            <a:pPr algn="ctr">
              <a:buNone/>
            </a:pPr>
            <a:r>
              <a:rPr lang="en-GB" dirty="0" smtClean="0"/>
              <a:t/>
            </a:r>
            <a:br>
              <a:rPr lang="en-GB" dirty="0" smtClean="0"/>
            </a:br>
            <a:endParaRPr lang="en-GB" dirty="0" smtClean="0"/>
          </a:p>
          <a:p>
            <a:pPr algn="ctr">
              <a:buNone/>
            </a:pPr>
            <a:endParaRPr lang="en-GB" dirty="0"/>
          </a:p>
        </p:txBody>
      </p:sp>
      <p:pic>
        <p:nvPicPr>
          <p:cNvPr id="44034" name="Picture 2"/>
          <p:cNvPicPr>
            <a:picLocks noChangeAspect="1" noChangeArrowheads="1"/>
          </p:cNvPicPr>
          <p:nvPr/>
        </p:nvPicPr>
        <p:blipFill>
          <a:blip r:embed="rId3"/>
          <a:srcRect/>
          <a:stretch>
            <a:fillRect/>
          </a:stretch>
        </p:blipFill>
        <p:spPr bwMode="auto">
          <a:xfrm>
            <a:off x="8358188" y="142875"/>
            <a:ext cx="628650" cy="638175"/>
          </a:xfrm>
          <a:prstGeom prst="rect">
            <a:avLst/>
          </a:prstGeom>
          <a:solidFill>
            <a:srgbClr val="FFFF99"/>
          </a:solidFill>
        </p:spPr>
      </p:pic>
      <p:sp>
        <p:nvSpPr>
          <p:cNvPr id="2" name="Title 1"/>
          <p:cNvSpPr>
            <a:spLocks noGrp="1"/>
          </p:cNvSpPr>
          <p:nvPr>
            <p:ph type="title"/>
          </p:nvPr>
        </p:nvSpPr>
        <p:spPr>
          <a:xfrm>
            <a:off x="428596" y="142852"/>
            <a:ext cx="8229600" cy="1214446"/>
          </a:xfrm>
        </p:spPr>
        <p:txBody>
          <a:bodyPr>
            <a:normAutofit fontScale="90000"/>
          </a:bodyPr>
          <a:lstStyle/>
          <a:p>
            <a:r>
              <a:rPr lang="en-GB" sz="2400" dirty="0" smtClean="0">
                <a:solidFill>
                  <a:schemeClr val="accent2">
                    <a:lumMod val="50000"/>
                  </a:schemeClr>
                </a:solidFill>
              </a:rPr>
              <a:t/>
            </a:r>
            <a:br>
              <a:rPr lang="en-GB" sz="2400" dirty="0" smtClean="0">
                <a:solidFill>
                  <a:schemeClr val="accent2">
                    <a:lumMod val="50000"/>
                  </a:schemeClr>
                </a:solidFill>
              </a:rPr>
            </a:br>
            <a:r>
              <a:rPr lang="en-GB" sz="2400" dirty="0" smtClean="0">
                <a:solidFill>
                  <a:schemeClr val="accent2">
                    <a:lumMod val="50000"/>
                  </a:schemeClr>
                </a:solidFill>
              </a:rPr>
              <a:t/>
            </a:r>
            <a:br>
              <a:rPr lang="en-GB" sz="2400" dirty="0" smtClean="0">
                <a:solidFill>
                  <a:schemeClr val="accent2">
                    <a:lumMod val="50000"/>
                  </a:schemeClr>
                </a:solidFill>
              </a:rPr>
            </a:br>
            <a:r>
              <a:rPr lang="en-GB" sz="2000" b="1" dirty="0"/>
              <a:t> </a:t>
            </a:r>
            <a:r>
              <a:rPr lang="en-GB" sz="1300" b="1" dirty="0"/>
              <a:t>Meeting Of European National Platforms and HFA Focal Points</a:t>
            </a:r>
            <a:br>
              <a:rPr lang="en-GB" sz="1300" b="1" dirty="0"/>
            </a:br>
            <a:r>
              <a:rPr lang="en-GB" sz="1300" b="1" dirty="0" smtClean="0"/>
              <a:t>London </a:t>
            </a:r>
            <a:r>
              <a:rPr lang="en-US" sz="1300" b="1" dirty="0" smtClean="0"/>
              <a:t>11–13 </a:t>
            </a:r>
            <a:r>
              <a:rPr lang="en-US" sz="1300" b="1" dirty="0"/>
              <a:t>November, </a:t>
            </a:r>
            <a:r>
              <a:rPr lang="en-US" sz="1300" b="1" dirty="0" smtClean="0"/>
              <a:t>2009</a:t>
            </a:r>
            <a:r>
              <a:rPr lang="en-GB" sz="1300" b="1" dirty="0" smtClean="0"/>
              <a:t> </a:t>
            </a:r>
            <a:r>
              <a:rPr lang="en-GB" sz="2400" dirty="0">
                <a:solidFill>
                  <a:schemeClr val="accent2">
                    <a:lumMod val="50000"/>
                  </a:schemeClr>
                </a:solidFill>
              </a:rPr>
              <a:t/>
            </a:r>
            <a:br>
              <a:rPr lang="en-GB" sz="2400" dirty="0">
                <a:solidFill>
                  <a:schemeClr val="accent2">
                    <a:lumMod val="50000"/>
                  </a:schemeClr>
                </a:solidFill>
              </a:rPr>
            </a:br>
            <a:r>
              <a:rPr lang="en-GB" sz="2400" dirty="0" smtClean="0">
                <a:solidFill>
                  <a:schemeClr val="accent2">
                    <a:lumMod val="50000"/>
                  </a:schemeClr>
                </a:solidFill>
              </a:rPr>
              <a:t>Safer Schools </a:t>
            </a:r>
            <a:br>
              <a:rPr lang="en-GB" sz="2400" dirty="0" smtClean="0">
                <a:solidFill>
                  <a:schemeClr val="accent2">
                    <a:lumMod val="50000"/>
                  </a:schemeClr>
                </a:solidFill>
              </a:rPr>
            </a:br>
            <a:r>
              <a:rPr lang="en-GB" sz="2400" dirty="0" smtClean="0">
                <a:solidFill>
                  <a:schemeClr val="accent2">
                    <a:lumMod val="50000"/>
                  </a:schemeClr>
                </a:solidFill>
              </a:rPr>
              <a:t>“</a:t>
            </a:r>
            <a:r>
              <a:rPr lang="en-GB" sz="1800" i="1" dirty="0" smtClean="0">
                <a:solidFill>
                  <a:schemeClr val="accent2">
                    <a:lumMod val="50000"/>
                  </a:schemeClr>
                </a:solidFill>
              </a:rPr>
              <a:t>Their role within DRR”                        </a:t>
            </a:r>
            <a:r>
              <a:rPr lang="en-GB" sz="2000" dirty="0" smtClean="0"/>
              <a:t/>
            </a:r>
            <a:br>
              <a:rPr lang="en-GB" sz="2000" dirty="0" smtClean="0"/>
            </a:br>
            <a:r>
              <a:rPr lang="en-GB" sz="2400" dirty="0" smtClean="0">
                <a:solidFill>
                  <a:schemeClr val="accent2">
                    <a:lumMod val="50000"/>
                  </a:schemeClr>
                </a:solidFill>
              </a:rPr>
              <a:t>                </a:t>
            </a:r>
            <a:r>
              <a:rPr lang="en-GB" sz="2000" dirty="0" smtClean="0"/>
              <a:t/>
            </a:r>
            <a:br>
              <a:rPr lang="en-GB" sz="2000" dirty="0" smtClean="0"/>
            </a:br>
            <a:r>
              <a:rPr lang="en-GB" sz="2400" dirty="0" smtClean="0">
                <a:solidFill>
                  <a:schemeClr val="accent2">
                    <a:lumMod val="50000"/>
                  </a:schemeClr>
                </a:solidFill>
              </a:rPr>
              <a:t> </a:t>
            </a:r>
            <a:endParaRPr lang="en-GB" sz="2400" dirty="0">
              <a:solidFill>
                <a:schemeClr val="accent2">
                  <a:lumMod val="50000"/>
                </a:schemeClr>
              </a:solidFill>
            </a:endParaRPr>
          </a:p>
        </p:txBody>
      </p:sp>
      <p:pic>
        <p:nvPicPr>
          <p:cNvPr id="44035" name="Picture 3"/>
          <p:cNvPicPr>
            <a:picLocks noChangeAspect="1" noChangeArrowheads="1"/>
          </p:cNvPicPr>
          <p:nvPr/>
        </p:nvPicPr>
        <p:blipFill>
          <a:blip r:embed="rId3"/>
          <a:srcRect/>
          <a:stretch>
            <a:fillRect/>
          </a:stretch>
        </p:blipFill>
        <p:spPr bwMode="auto">
          <a:xfrm>
            <a:off x="142875" y="142875"/>
            <a:ext cx="628650" cy="638175"/>
          </a:xfrm>
          <a:prstGeom prst="rect">
            <a:avLst/>
          </a:prstGeom>
          <a:solidFill>
            <a:srgbClr val="FFFF99"/>
          </a:solidFill>
        </p:spPr>
      </p:pic>
      <p:sp>
        <p:nvSpPr>
          <p:cNvPr id="6" name="TextBox 5"/>
          <p:cNvSpPr txBox="1"/>
          <p:nvPr/>
        </p:nvSpPr>
        <p:spPr>
          <a:xfrm>
            <a:off x="714348" y="1571612"/>
            <a:ext cx="7786742" cy="3847207"/>
          </a:xfrm>
          <a:prstGeom prst="rect">
            <a:avLst/>
          </a:prstGeom>
          <a:noFill/>
        </p:spPr>
        <p:txBody>
          <a:bodyPr wrap="square" rtlCol="0">
            <a:spAutoFit/>
          </a:bodyPr>
          <a:lstStyle/>
          <a:p>
            <a:r>
              <a:rPr lang="en-GB" sz="1600" b="1" dirty="0" smtClean="0"/>
              <a:t>DR activities From within </a:t>
            </a:r>
            <a:r>
              <a:rPr lang="en-GB" sz="1600" b="1" dirty="0" smtClean="0"/>
              <a:t>the UK</a:t>
            </a:r>
          </a:p>
          <a:p>
            <a:endParaRPr lang="en-GB" sz="1600" dirty="0" smtClean="0"/>
          </a:p>
          <a:p>
            <a:pPr algn="ctr"/>
            <a:r>
              <a:rPr lang="en-GB" sz="1600" b="1" dirty="0" smtClean="0"/>
              <a:t>ELRHA programme</a:t>
            </a:r>
          </a:p>
          <a:p>
            <a:endParaRPr lang="en-GB" sz="1600" b="1" dirty="0" smtClean="0"/>
          </a:p>
          <a:p>
            <a:r>
              <a:rPr lang="en-GB" sz="1600" b="1" dirty="0" smtClean="0"/>
              <a:t>‘The </a:t>
            </a:r>
            <a:r>
              <a:rPr lang="en-GB" sz="1600" b="1" dirty="0" smtClean="0"/>
              <a:t>Enhancing Learning and Research for Humanitarian </a:t>
            </a:r>
            <a:r>
              <a:rPr lang="en-GB" sz="1600" b="1" dirty="0" smtClean="0"/>
              <a:t>Assistance’</a:t>
            </a:r>
            <a:r>
              <a:rPr lang="en-GB" sz="1600" dirty="0" smtClean="0"/>
              <a:t> </a:t>
            </a:r>
            <a:r>
              <a:rPr lang="en-GB" sz="1600" dirty="0" smtClean="0"/>
              <a:t>(ELRHA) project has secured funding to develop an efficient and active mechanism for collaboration between humanitarian agencies and Higher Education Institutes in the </a:t>
            </a:r>
            <a:r>
              <a:rPr lang="en-GB" sz="1600" dirty="0" smtClean="0"/>
              <a:t>UK working with Agencies throughout the world. </a:t>
            </a:r>
            <a:r>
              <a:rPr lang="en-GB" sz="1600" dirty="0" smtClean="0"/>
              <a:t>An ambitious new project in the field of disaster response and mitigation that will be hosted by </a:t>
            </a:r>
            <a:r>
              <a:rPr lang="en-GB" sz="1600" dirty="0" smtClean="0"/>
              <a:t>‘Save </a:t>
            </a:r>
            <a:r>
              <a:rPr lang="en-GB" sz="1600" dirty="0" smtClean="0"/>
              <a:t>the </a:t>
            </a:r>
            <a:r>
              <a:rPr lang="en-GB" sz="1600" dirty="0" smtClean="0"/>
              <a:t>Children’ based in the UK</a:t>
            </a:r>
            <a:endParaRPr lang="en-GB" sz="1600" dirty="0" smtClean="0"/>
          </a:p>
          <a:p>
            <a:r>
              <a:rPr lang="en-GB" sz="1600" b="1" dirty="0" smtClean="0"/>
              <a:t>The two year ELRHA Project Objective is:</a:t>
            </a:r>
            <a:endParaRPr lang="en-GB" sz="1600" dirty="0" smtClean="0"/>
          </a:p>
          <a:p>
            <a:r>
              <a:rPr lang="en-GB" sz="1600" i="1" dirty="0" smtClean="0"/>
              <a:t>To build by 2010 an effective and active interface between UK HE teaching and research activities and humanitarian agencies, and to produce a clear plan for professionalization, shared expertise and research</a:t>
            </a:r>
            <a:r>
              <a:rPr lang="en-GB" sz="1600" dirty="0" smtClean="0"/>
              <a:t>.</a:t>
            </a:r>
          </a:p>
          <a:p>
            <a:r>
              <a:rPr lang="en-GB" dirty="0" smtClean="0"/>
              <a:t> </a:t>
            </a:r>
          </a:p>
          <a:p>
            <a:r>
              <a:rPr lang="en-GB" dirty="0" smtClean="0"/>
              <a:t>   </a:t>
            </a: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accent5">
              <a:lumMod val="40000"/>
              <a:lumOff val="60000"/>
            </a:schemeClr>
          </a:solidFill>
        </p:spPr>
        <p:txBody>
          <a:bodyPr/>
          <a:lstStyle/>
          <a:p>
            <a:pPr>
              <a:buNone/>
            </a:pPr>
            <a:endParaRPr lang="en-GB" dirty="0" smtClean="0"/>
          </a:p>
          <a:p>
            <a:pPr algn="ctr">
              <a:buNone/>
            </a:pPr>
            <a:endParaRPr lang="en-GB" dirty="0" smtClean="0"/>
          </a:p>
          <a:p>
            <a:pPr algn="ctr">
              <a:buNone/>
            </a:pPr>
            <a:endParaRPr lang="en-GB" dirty="0"/>
          </a:p>
          <a:p>
            <a:pPr algn="ctr">
              <a:buNone/>
            </a:pPr>
            <a:r>
              <a:rPr lang="en-GB" dirty="0" smtClean="0"/>
              <a:t/>
            </a:r>
            <a:br>
              <a:rPr lang="en-GB" dirty="0" smtClean="0"/>
            </a:br>
            <a:endParaRPr lang="en-GB" dirty="0" smtClean="0"/>
          </a:p>
          <a:p>
            <a:pPr algn="ctr">
              <a:buNone/>
            </a:pPr>
            <a:endParaRPr lang="en-GB" dirty="0"/>
          </a:p>
        </p:txBody>
      </p:sp>
      <p:pic>
        <p:nvPicPr>
          <p:cNvPr id="45058" name="Picture 2"/>
          <p:cNvPicPr>
            <a:picLocks noChangeAspect="1" noChangeArrowheads="1"/>
          </p:cNvPicPr>
          <p:nvPr/>
        </p:nvPicPr>
        <p:blipFill>
          <a:blip r:embed="rId3"/>
          <a:srcRect/>
          <a:stretch>
            <a:fillRect/>
          </a:stretch>
        </p:blipFill>
        <p:spPr bwMode="auto">
          <a:xfrm>
            <a:off x="8358188" y="142875"/>
            <a:ext cx="628650" cy="638175"/>
          </a:xfrm>
          <a:prstGeom prst="rect">
            <a:avLst/>
          </a:prstGeom>
          <a:solidFill>
            <a:srgbClr val="FFFF99"/>
          </a:solidFill>
        </p:spPr>
      </p:pic>
      <p:sp>
        <p:nvSpPr>
          <p:cNvPr id="2" name="Title 1"/>
          <p:cNvSpPr>
            <a:spLocks noGrp="1"/>
          </p:cNvSpPr>
          <p:nvPr>
            <p:ph type="title"/>
          </p:nvPr>
        </p:nvSpPr>
        <p:spPr>
          <a:xfrm>
            <a:off x="428596" y="142852"/>
            <a:ext cx="8229600" cy="1214446"/>
          </a:xfrm>
        </p:spPr>
        <p:txBody>
          <a:bodyPr>
            <a:normAutofit fontScale="90000"/>
          </a:bodyPr>
          <a:lstStyle/>
          <a:p>
            <a:r>
              <a:rPr lang="en-GB" sz="2400" dirty="0" smtClean="0">
                <a:solidFill>
                  <a:schemeClr val="accent2">
                    <a:lumMod val="50000"/>
                  </a:schemeClr>
                </a:solidFill>
              </a:rPr>
              <a:t/>
            </a:r>
            <a:br>
              <a:rPr lang="en-GB" sz="2400" dirty="0" smtClean="0">
                <a:solidFill>
                  <a:schemeClr val="accent2">
                    <a:lumMod val="50000"/>
                  </a:schemeClr>
                </a:solidFill>
              </a:rPr>
            </a:br>
            <a:r>
              <a:rPr lang="en-GB" sz="2400" dirty="0" smtClean="0">
                <a:solidFill>
                  <a:schemeClr val="accent2">
                    <a:lumMod val="50000"/>
                  </a:schemeClr>
                </a:solidFill>
              </a:rPr>
              <a:t/>
            </a:r>
            <a:br>
              <a:rPr lang="en-GB" sz="2400" dirty="0" smtClean="0">
                <a:solidFill>
                  <a:schemeClr val="accent2">
                    <a:lumMod val="50000"/>
                  </a:schemeClr>
                </a:solidFill>
              </a:rPr>
            </a:br>
            <a:r>
              <a:rPr lang="en-GB" sz="2000" b="1" dirty="0"/>
              <a:t> </a:t>
            </a:r>
            <a:r>
              <a:rPr lang="en-GB" sz="1300" b="1" dirty="0"/>
              <a:t>Meeting Of European National Platforms and HFA Focal Points</a:t>
            </a:r>
            <a:br>
              <a:rPr lang="en-GB" sz="1300" b="1" dirty="0"/>
            </a:br>
            <a:r>
              <a:rPr lang="en-GB" sz="1300" b="1" dirty="0" smtClean="0"/>
              <a:t>London </a:t>
            </a:r>
            <a:r>
              <a:rPr lang="en-US" sz="1300" b="1" dirty="0" smtClean="0"/>
              <a:t>11–13 </a:t>
            </a:r>
            <a:r>
              <a:rPr lang="en-US" sz="1300" b="1" dirty="0"/>
              <a:t>November, </a:t>
            </a:r>
            <a:r>
              <a:rPr lang="en-US" sz="1300" b="1" dirty="0" smtClean="0"/>
              <a:t>2009</a:t>
            </a:r>
            <a:r>
              <a:rPr lang="en-GB" sz="1300" b="1" dirty="0" smtClean="0"/>
              <a:t> </a:t>
            </a:r>
            <a:r>
              <a:rPr lang="en-GB" sz="2400" dirty="0">
                <a:solidFill>
                  <a:schemeClr val="accent2">
                    <a:lumMod val="50000"/>
                  </a:schemeClr>
                </a:solidFill>
              </a:rPr>
              <a:t/>
            </a:r>
            <a:br>
              <a:rPr lang="en-GB" sz="2400" dirty="0">
                <a:solidFill>
                  <a:schemeClr val="accent2">
                    <a:lumMod val="50000"/>
                  </a:schemeClr>
                </a:solidFill>
              </a:rPr>
            </a:br>
            <a:r>
              <a:rPr lang="en-GB" sz="2400" dirty="0" smtClean="0">
                <a:solidFill>
                  <a:schemeClr val="accent2">
                    <a:lumMod val="50000"/>
                  </a:schemeClr>
                </a:solidFill>
              </a:rPr>
              <a:t>Safer Schools </a:t>
            </a:r>
            <a:br>
              <a:rPr lang="en-GB" sz="2400" dirty="0" smtClean="0">
                <a:solidFill>
                  <a:schemeClr val="accent2">
                    <a:lumMod val="50000"/>
                  </a:schemeClr>
                </a:solidFill>
              </a:rPr>
            </a:br>
            <a:r>
              <a:rPr lang="en-GB" sz="2400" dirty="0" smtClean="0">
                <a:solidFill>
                  <a:schemeClr val="accent2">
                    <a:lumMod val="50000"/>
                  </a:schemeClr>
                </a:solidFill>
              </a:rPr>
              <a:t>“</a:t>
            </a:r>
            <a:r>
              <a:rPr lang="en-GB" sz="1800" i="1" dirty="0" smtClean="0">
                <a:solidFill>
                  <a:schemeClr val="accent2">
                    <a:lumMod val="50000"/>
                  </a:schemeClr>
                </a:solidFill>
              </a:rPr>
              <a:t>Their role within DRR”                        </a:t>
            </a:r>
            <a:r>
              <a:rPr lang="en-GB" sz="2000" dirty="0" smtClean="0"/>
              <a:t/>
            </a:r>
            <a:br>
              <a:rPr lang="en-GB" sz="2000" dirty="0" smtClean="0"/>
            </a:br>
            <a:r>
              <a:rPr lang="en-GB" sz="2400" dirty="0" smtClean="0">
                <a:solidFill>
                  <a:schemeClr val="accent2">
                    <a:lumMod val="50000"/>
                  </a:schemeClr>
                </a:solidFill>
              </a:rPr>
              <a:t>                </a:t>
            </a:r>
            <a:r>
              <a:rPr lang="en-GB" sz="2000" dirty="0" smtClean="0"/>
              <a:t/>
            </a:r>
            <a:br>
              <a:rPr lang="en-GB" sz="2000" dirty="0" smtClean="0"/>
            </a:br>
            <a:r>
              <a:rPr lang="en-GB" sz="2400" dirty="0" smtClean="0">
                <a:solidFill>
                  <a:schemeClr val="accent2">
                    <a:lumMod val="50000"/>
                  </a:schemeClr>
                </a:solidFill>
              </a:rPr>
              <a:t> </a:t>
            </a:r>
            <a:endParaRPr lang="en-GB" sz="2400" dirty="0">
              <a:solidFill>
                <a:schemeClr val="accent2">
                  <a:lumMod val="50000"/>
                </a:schemeClr>
              </a:solidFill>
            </a:endParaRPr>
          </a:p>
        </p:txBody>
      </p:sp>
      <p:pic>
        <p:nvPicPr>
          <p:cNvPr id="45059" name="Picture 3"/>
          <p:cNvPicPr>
            <a:picLocks noChangeAspect="1" noChangeArrowheads="1"/>
          </p:cNvPicPr>
          <p:nvPr/>
        </p:nvPicPr>
        <p:blipFill>
          <a:blip r:embed="rId3"/>
          <a:srcRect/>
          <a:stretch>
            <a:fillRect/>
          </a:stretch>
        </p:blipFill>
        <p:spPr bwMode="auto">
          <a:xfrm>
            <a:off x="142875" y="142875"/>
            <a:ext cx="628650" cy="638175"/>
          </a:xfrm>
          <a:prstGeom prst="rect">
            <a:avLst/>
          </a:prstGeom>
          <a:solidFill>
            <a:srgbClr val="FFFF99"/>
          </a:solidFill>
        </p:spPr>
      </p:pic>
      <p:sp>
        <p:nvSpPr>
          <p:cNvPr id="6" name="TextBox 5"/>
          <p:cNvSpPr txBox="1"/>
          <p:nvPr/>
        </p:nvSpPr>
        <p:spPr>
          <a:xfrm>
            <a:off x="714348" y="1348800"/>
            <a:ext cx="7786742" cy="5755422"/>
          </a:xfrm>
          <a:prstGeom prst="rect">
            <a:avLst/>
          </a:prstGeom>
          <a:noFill/>
        </p:spPr>
        <p:txBody>
          <a:bodyPr wrap="square" rtlCol="0">
            <a:spAutoFit/>
          </a:bodyPr>
          <a:lstStyle/>
          <a:p>
            <a:r>
              <a:rPr lang="en-GB" sz="1600" b="1" dirty="0" smtClean="0"/>
              <a:t>DR Activities From within </a:t>
            </a:r>
            <a:r>
              <a:rPr lang="en-GB" sz="1600" b="1" dirty="0" smtClean="0"/>
              <a:t>the </a:t>
            </a:r>
            <a:r>
              <a:rPr lang="en-GB" sz="1600" b="1" dirty="0" smtClean="0"/>
              <a:t>UK</a:t>
            </a:r>
            <a:endParaRPr lang="en-GB" sz="1600" dirty="0" smtClean="0"/>
          </a:p>
          <a:p>
            <a:pPr algn="ctr"/>
            <a:r>
              <a:rPr lang="en-GB" sz="1600" b="1" dirty="0" smtClean="0"/>
              <a:t>UCL </a:t>
            </a:r>
            <a:r>
              <a:rPr lang="en-GB" sz="1600" b="1" dirty="0" err="1" smtClean="0"/>
              <a:t>EPICentre</a:t>
            </a:r>
            <a:endParaRPr lang="en-GB" sz="1600" b="1" dirty="0" smtClean="0"/>
          </a:p>
          <a:p>
            <a:endParaRPr lang="en-GB" sz="1600" b="1" dirty="0" smtClean="0"/>
          </a:p>
          <a:p>
            <a:r>
              <a:rPr lang="en-US" sz="1600" dirty="0" smtClean="0"/>
              <a:t>The EPICENTRE consists of a dynamic multi-disciplinary research group that embraces an holistic approach to earthquake engineering to help answer the question </a:t>
            </a:r>
            <a:r>
              <a:rPr lang="en-US" sz="1600" b="1" i="1" dirty="0" smtClean="0"/>
              <a:t>“What is the most effective way to direct engineering investment to </a:t>
            </a:r>
            <a:r>
              <a:rPr lang="en-US" sz="1600" b="1" i="1" dirty="0" err="1" smtClean="0"/>
              <a:t>minimise</a:t>
            </a:r>
            <a:r>
              <a:rPr lang="en-US" sz="1600" b="1" i="1" dirty="0" smtClean="0"/>
              <a:t> adverse earthquake hazard effects on local economies and populations?”.</a:t>
            </a:r>
          </a:p>
          <a:p>
            <a:r>
              <a:rPr lang="en-US" sz="1600" dirty="0" smtClean="0"/>
              <a:t>Currently, four main projects are underway that look at: (1) Tsunami impact on structures and communities, (2) A framework for the prediction of earthquake damage to populations of structures (3) The psychological drivers behind people’s </a:t>
            </a:r>
            <a:r>
              <a:rPr lang="en-US" sz="1600" dirty="0" err="1" smtClean="0"/>
              <a:t>behaviour</a:t>
            </a:r>
            <a:r>
              <a:rPr lang="en-US" sz="1600" dirty="0" smtClean="0"/>
              <a:t> in earthquakes, and the influence of this </a:t>
            </a:r>
            <a:r>
              <a:rPr lang="en-US" sz="1600" dirty="0" err="1" smtClean="0"/>
              <a:t>behaviour</a:t>
            </a:r>
            <a:r>
              <a:rPr lang="en-US" sz="1600" dirty="0" smtClean="0"/>
              <a:t> on their earthquake vulnerability within their urban environment and (4) the use of satellite imagery to gauge earthquake resilience</a:t>
            </a:r>
            <a:r>
              <a:rPr lang="en-US" sz="1600" dirty="0" smtClean="0"/>
              <a:t>.</a:t>
            </a:r>
          </a:p>
          <a:p>
            <a:endParaRPr lang="en-US" sz="1600" dirty="0" smtClean="0"/>
          </a:p>
          <a:p>
            <a:r>
              <a:rPr lang="en-US" sz="1600" dirty="0" smtClean="0"/>
              <a:t>UCL recently held a DRR conference titled: </a:t>
            </a:r>
          </a:p>
          <a:p>
            <a:r>
              <a:rPr lang="en-US" sz="1600" dirty="0" smtClean="0"/>
              <a:t>‘</a:t>
            </a:r>
            <a:r>
              <a:rPr lang="en-US" sz="1600" b="1" dirty="0" smtClean="0"/>
              <a:t>Disaster </a:t>
            </a:r>
            <a:r>
              <a:rPr lang="en-US" sz="1600" b="1" dirty="0" smtClean="0"/>
              <a:t>Risk Reduction for Natural </a:t>
            </a:r>
            <a:r>
              <a:rPr lang="en-US" sz="1600" b="1" dirty="0" smtClean="0"/>
              <a:t>Hazards:  Putting </a:t>
            </a:r>
            <a:r>
              <a:rPr lang="en-US" sz="1600" b="1" i="1" dirty="0" smtClean="0"/>
              <a:t>Research</a:t>
            </a:r>
            <a:r>
              <a:rPr lang="en-US" sz="1600" b="1" dirty="0" smtClean="0"/>
              <a:t> into </a:t>
            </a:r>
            <a:r>
              <a:rPr lang="en-US" sz="1600" b="1" i="1" dirty="0" smtClean="0"/>
              <a:t>Practice’</a:t>
            </a:r>
            <a:r>
              <a:rPr lang="en-US" sz="1600" dirty="0" smtClean="0"/>
              <a:t> </a:t>
            </a:r>
          </a:p>
          <a:p>
            <a:endParaRPr lang="en-US" sz="1600" dirty="0" smtClean="0"/>
          </a:p>
          <a:p>
            <a:r>
              <a:rPr lang="en-US" sz="1600" dirty="0" smtClean="0"/>
              <a:t>UCL also incorporates the Benfield Hazard Research Centre headed by Bill McGuire and John </a:t>
            </a:r>
            <a:r>
              <a:rPr lang="en-US" sz="1600" dirty="0" err="1" smtClean="0"/>
              <a:t>Twigg</a:t>
            </a:r>
            <a:r>
              <a:rPr lang="en-US" sz="1600" dirty="0" smtClean="0"/>
              <a:t>. Reviewing natural hazard prediction and developing early warning concepts. From which  the  ‘</a:t>
            </a:r>
            <a:r>
              <a:rPr lang="en-US" sz="1600" dirty="0" err="1" smtClean="0"/>
              <a:t>inTERRAgate</a:t>
            </a:r>
            <a:r>
              <a:rPr lang="en-US" sz="1600" dirty="0" smtClean="0"/>
              <a:t>’ data base has evolved, reviewing all know natural hazards for every country, collating historical date and amassing predictive data and providing current aggregated natural </a:t>
            </a:r>
            <a:r>
              <a:rPr lang="en-US" sz="1600" dirty="0" smtClean="0"/>
              <a:t>event information</a:t>
            </a:r>
            <a:r>
              <a:rPr lang="en-US" sz="1600" dirty="0" smtClean="0"/>
              <a:t>. A vital resource to all working within DRR.</a:t>
            </a:r>
          </a:p>
          <a:p>
            <a:r>
              <a:rPr lang="en-US" sz="1600" dirty="0" smtClean="0"/>
              <a:t> </a:t>
            </a:r>
            <a:r>
              <a:rPr lang="en-US" sz="1600" dirty="0" smtClean="0">
                <a:hlinkClick r:id="rId4"/>
              </a:rPr>
              <a:t>http://</a:t>
            </a:r>
            <a:r>
              <a:rPr lang="en-US" sz="1600" dirty="0" smtClean="0">
                <a:hlinkClick r:id="rId4"/>
              </a:rPr>
              <a:t>www.interragate.info/home</a:t>
            </a:r>
            <a:r>
              <a:rPr lang="en-US" sz="1600" dirty="0" smtClean="0"/>
              <a:t>    </a:t>
            </a:r>
            <a:endParaRPr lang="en-GB" sz="1600" dirty="0" smtClean="0"/>
          </a:p>
          <a:p>
            <a:endParaRPr lang="en-GB" sz="1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accent5">
              <a:lumMod val="40000"/>
              <a:lumOff val="60000"/>
            </a:schemeClr>
          </a:solidFill>
        </p:spPr>
        <p:txBody>
          <a:bodyPr/>
          <a:lstStyle/>
          <a:p>
            <a:pPr>
              <a:buNone/>
            </a:pPr>
            <a:endParaRPr lang="en-GB" dirty="0" smtClean="0"/>
          </a:p>
          <a:p>
            <a:pPr algn="ctr">
              <a:buNone/>
            </a:pPr>
            <a:endParaRPr lang="en-GB" dirty="0" smtClean="0"/>
          </a:p>
          <a:p>
            <a:pPr algn="ctr">
              <a:buNone/>
            </a:pPr>
            <a:endParaRPr lang="en-GB" dirty="0"/>
          </a:p>
          <a:p>
            <a:pPr algn="ctr">
              <a:buNone/>
            </a:pPr>
            <a:r>
              <a:rPr lang="en-GB" dirty="0" smtClean="0"/>
              <a:t/>
            </a:r>
            <a:br>
              <a:rPr lang="en-GB" dirty="0" smtClean="0"/>
            </a:br>
            <a:endParaRPr lang="en-GB" dirty="0" smtClean="0"/>
          </a:p>
          <a:p>
            <a:pPr algn="ctr">
              <a:buNone/>
            </a:pPr>
            <a:endParaRPr lang="en-GB" dirty="0"/>
          </a:p>
        </p:txBody>
      </p:sp>
      <p:pic>
        <p:nvPicPr>
          <p:cNvPr id="46082" name="Picture 2"/>
          <p:cNvPicPr>
            <a:picLocks noChangeAspect="1" noChangeArrowheads="1"/>
          </p:cNvPicPr>
          <p:nvPr/>
        </p:nvPicPr>
        <p:blipFill>
          <a:blip r:embed="rId3"/>
          <a:srcRect/>
          <a:stretch>
            <a:fillRect/>
          </a:stretch>
        </p:blipFill>
        <p:spPr bwMode="auto">
          <a:xfrm>
            <a:off x="8358188" y="142875"/>
            <a:ext cx="628650" cy="638175"/>
          </a:xfrm>
          <a:prstGeom prst="rect">
            <a:avLst/>
          </a:prstGeom>
          <a:solidFill>
            <a:srgbClr val="FFFF99"/>
          </a:solidFill>
        </p:spPr>
      </p:pic>
      <p:sp>
        <p:nvSpPr>
          <p:cNvPr id="2" name="Title 1"/>
          <p:cNvSpPr>
            <a:spLocks noGrp="1"/>
          </p:cNvSpPr>
          <p:nvPr>
            <p:ph type="title"/>
          </p:nvPr>
        </p:nvSpPr>
        <p:spPr>
          <a:xfrm>
            <a:off x="428596" y="142852"/>
            <a:ext cx="8229600" cy="1214446"/>
          </a:xfrm>
        </p:spPr>
        <p:txBody>
          <a:bodyPr>
            <a:normAutofit fontScale="90000"/>
          </a:bodyPr>
          <a:lstStyle/>
          <a:p>
            <a:r>
              <a:rPr lang="en-GB" sz="2400" dirty="0" smtClean="0">
                <a:solidFill>
                  <a:schemeClr val="accent2">
                    <a:lumMod val="50000"/>
                  </a:schemeClr>
                </a:solidFill>
              </a:rPr>
              <a:t/>
            </a:r>
            <a:br>
              <a:rPr lang="en-GB" sz="2400" dirty="0" smtClean="0">
                <a:solidFill>
                  <a:schemeClr val="accent2">
                    <a:lumMod val="50000"/>
                  </a:schemeClr>
                </a:solidFill>
              </a:rPr>
            </a:br>
            <a:r>
              <a:rPr lang="en-GB" sz="2400" dirty="0" smtClean="0">
                <a:solidFill>
                  <a:schemeClr val="accent2">
                    <a:lumMod val="50000"/>
                  </a:schemeClr>
                </a:solidFill>
              </a:rPr>
              <a:t/>
            </a:r>
            <a:br>
              <a:rPr lang="en-GB" sz="2400" dirty="0" smtClean="0">
                <a:solidFill>
                  <a:schemeClr val="accent2">
                    <a:lumMod val="50000"/>
                  </a:schemeClr>
                </a:solidFill>
              </a:rPr>
            </a:br>
            <a:r>
              <a:rPr lang="en-GB" sz="2000" b="1" dirty="0"/>
              <a:t> </a:t>
            </a:r>
            <a:r>
              <a:rPr lang="en-GB" sz="1300" b="1" dirty="0"/>
              <a:t>Meeting Of European National Platforms and HFA Focal Points</a:t>
            </a:r>
            <a:br>
              <a:rPr lang="en-GB" sz="1300" b="1" dirty="0"/>
            </a:br>
            <a:r>
              <a:rPr lang="en-GB" sz="1300" b="1" dirty="0" smtClean="0"/>
              <a:t>London </a:t>
            </a:r>
            <a:r>
              <a:rPr lang="en-US" sz="1300" b="1" dirty="0" smtClean="0"/>
              <a:t>11–13 </a:t>
            </a:r>
            <a:r>
              <a:rPr lang="en-US" sz="1300" b="1" dirty="0"/>
              <a:t>November, </a:t>
            </a:r>
            <a:r>
              <a:rPr lang="en-US" sz="1300" b="1" dirty="0" smtClean="0"/>
              <a:t>2009</a:t>
            </a:r>
            <a:r>
              <a:rPr lang="en-GB" sz="1300" b="1" dirty="0" smtClean="0"/>
              <a:t> </a:t>
            </a:r>
            <a:r>
              <a:rPr lang="en-GB" sz="2400" dirty="0">
                <a:solidFill>
                  <a:schemeClr val="accent2">
                    <a:lumMod val="50000"/>
                  </a:schemeClr>
                </a:solidFill>
              </a:rPr>
              <a:t/>
            </a:r>
            <a:br>
              <a:rPr lang="en-GB" sz="2400" dirty="0">
                <a:solidFill>
                  <a:schemeClr val="accent2">
                    <a:lumMod val="50000"/>
                  </a:schemeClr>
                </a:solidFill>
              </a:rPr>
            </a:br>
            <a:r>
              <a:rPr lang="en-GB" sz="2400" dirty="0" smtClean="0">
                <a:solidFill>
                  <a:schemeClr val="accent2">
                    <a:lumMod val="50000"/>
                  </a:schemeClr>
                </a:solidFill>
              </a:rPr>
              <a:t>Safer Schools </a:t>
            </a:r>
            <a:br>
              <a:rPr lang="en-GB" sz="2400" dirty="0" smtClean="0">
                <a:solidFill>
                  <a:schemeClr val="accent2">
                    <a:lumMod val="50000"/>
                  </a:schemeClr>
                </a:solidFill>
              </a:rPr>
            </a:br>
            <a:r>
              <a:rPr lang="en-GB" sz="2400" dirty="0" smtClean="0">
                <a:solidFill>
                  <a:schemeClr val="accent2">
                    <a:lumMod val="50000"/>
                  </a:schemeClr>
                </a:solidFill>
              </a:rPr>
              <a:t>“</a:t>
            </a:r>
            <a:r>
              <a:rPr lang="en-GB" sz="1800" i="1" dirty="0" smtClean="0">
                <a:solidFill>
                  <a:schemeClr val="accent2">
                    <a:lumMod val="50000"/>
                  </a:schemeClr>
                </a:solidFill>
              </a:rPr>
              <a:t>Their role within DRR”                        </a:t>
            </a:r>
            <a:r>
              <a:rPr lang="en-GB" sz="2000" dirty="0" smtClean="0"/>
              <a:t/>
            </a:r>
            <a:br>
              <a:rPr lang="en-GB" sz="2000" dirty="0" smtClean="0"/>
            </a:br>
            <a:r>
              <a:rPr lang="en-GB" sz="2400" dirty="0" smtClean="0">
                <a:solidFill>
                  <a:schemeClr val="accent2">
                    <a:lumMod val="50000"/>
                  </a:schemeClr>
                </a:solidFill>
              </a:rPr>
              <a:t>                </a:t>
            </a:r>
            <a:r>
              <a:rPr lang="en-GB" sz="2000" dirty="0" smtClean="0"/>
              <a:t/>
            </a:r>
            <a:br>
              <a:rPr lang="en-GB" sz="2000" dirty="0" smtClean="0"/>
            </a:br>
            <a:r>
              <a:rPr lang="en-GB" sz="2400" dirty="0" smtClean="0">
                <a:solidFill>
                  <a:schemeClr val="accent2">
                    <a:lumMod val="50000"/>
                  </a:schemeClr>
                </a:solidFill>
              </a:rPr>
              <a:t> </a:t>
            </a:r>
            <a:endParaRPr lang="en-GB" sz="2400" dirty="0">
              <a:solidFill>
                <a:schemeClr val="accent2">
                  <a:lumMod val="50000"/>
                </a:schemeClr>
              </a:solidFill>
            </a:endParaRPr>
          </a:p>
        </p:txBody>
      </p:sp>
      <p:pic>
        <p:nvPicPr>
          <p:cNvPr id="46083" name="Picture 3"/>
          <p:cNvPicPr>
            <a:picLocks noChangeAspect="1" noChangeArrowheads="1"/>
          </p:cNvPicPr>
          <p:nvPr/>
        </p:nvPicPr>
        <p:blipFill>
          <a:blip r:embed="rId3"/>
          <a:srcRect/>
          <a:stretch>
            <a:fillRect/>
          </a:stretch>
        </p:blipFill>
        <p:spPr bwMode="auto">
          <a:xfrm>
            <a:off x="142875" y="142875"/>
            <a:ext cx="628650" cy="638175"/>
          </a:xfrm>
          <a:prstGeom prst="rect">
            <a:avLst/>
          </a:prstGeom>
          <a:solidFill>
            <a:srgbClr val="FFFF99"/>
          </a:solidFill>
        </p:spPr>
      </p:pic>
      <p:sp>
        <p:nvSpPr>
          <p:cNvPr id="7" name="TextBox 6"/>
          <p:cNvSpPr txBox="1"/>
          <p:nvPr/>
        </p:nvSpPr>
        <p:spPr>
          <a:xfrm>
            <a:off x="571472" y="1500174"/>
            <a:ext cx="7786742" cy="5539978"/>
          </a:xfrm>
          <a:prstGeom prst="rect">
            <a:avLst/>
          </a:prstGeom>
          <a:noFill/>
        </p:spPr>
        <p:txBody>
          <a:bodyPr wrap="square" rtlCol="0">
            <a:spAutoFit/>
          </a:bodyPr>
          <a:lstStyle/>
          <a:p>
            <a:r>
              <a:rPr lang="en-GB" sz="1600" b="1" dirty="0" smtClean="0"/>
              <a:t>S</a:t>
            </a:r>
            <a:r>
              <a:rPr lang="en-GB" sz="1600" b="1" dirty="0" smtClean="0"/>
              <a:t>trategic  DR school activities within </a:t>
            </a:r>
            <a:r>
              <a:rPr lang="en-GB" sz="1600" b="1" dirty="0" smtClean="0"/>
              <a:t>the </a:t>
            </a:r>
            <a:r>
              <a:rPr lang="en-GB" sz="1600" b="1" dirty="0" smtClean="0"/>
              <a:t>UK</a:t>
            </a:r>
          </a:p>
          <a:p>
            <a:endParaRPr lang="en-GB" sz="1600" dirty="0" smtClean="0"/>
          </a:p>
          <a:p>
            <a:pPr algn="ctr"/>
            <a:r>
              <a:rPr lang="en-GB" sz="1600" b="1" dirty="0" smtClean="0"/>
              <a:t>Developing Community Resilience through </a:t>
            </a:r>
            <a:r>
              <a:rPr lang="en-GB" sz="1600" b="1" dirty="0" smtClean="0"/>
              <a:t>Schools</a:t>
            </a:r>
          </a:p>
          <a:p>
            <a:pPr algn="ctr"/>
            <a:endParaRPr lang="en-GB" sz="1600" b="1" dirty="0" smtClean="0"/>
          </a:p>
          <a:p>
            <a:pPr algn="ctr"/>
            <a:r>
              <a:rPr lang="en-GB" sz="1600" dirty="0" smtClean="0"/>
              <a:t>A </a:t>
            </a:r>
            <a:r>
              <a:rPr lang="en-GB" sz="1600" dirty="0" smtClean="0"/>
              <a:t>collaboration between the </a:t>
            </a:r>
            <a:r>
              <a:rPr lang="en-GB" sz="1600" b="1" dirty="0" smtClean="0"/>
              <a:t>Local Government Authorities </a:t>
            </a:r>
            <a:r>
              <a:rPr lang="en-GB" sz="1600" dirty="0" smtClean="0"/>
              <a:t>and </a:t>
            </a:r>
            <a:r>
              <a:rPr lang="en-GB" sz="1600" b="1" dirty="0" smtClean="0"/>
              <a:t>Emergency Planning </a:t>
            </a:r>
            <a:r>
              <a:rPr lang="en-GB" sz="1600" b="1" dirty="0" smtClean="0"/>
              <a:t>U</a:t>
            </a:r>
            <a:r>
              <a:rPr lang="en-GB" sz="1600" b="1" dirty="0" smtClean="0"/>
              <a:t>nits</a:t>
            </a:r>
          </a:p>
          <a:p>
            <a:pPr algn="ctr"/>
            <a:endParaRPr lang="en-GB" sz="1600" dirty="0" smtClean="0"/>
          </a:p>
          <a:p>
            <a:r>
              <a:rPr lang="en-GB" sz="1600" dirty="0" smtClean="0"/>
              <a:t>The </a:t>
            </a:r>
            <a:r>
              <a:rPr lang="en-GB" sz="1600" b="1" i="1" dirty="0" smtClean="0"/>
              <a:t>‘Developing </a:t>
            </a:r>
            <a:r>
              <a:rPr lang="en-GB" sz="1600" b="1" i="1" dirty="0" smtClean="0"/>
              <a:t>Community Resilience Through </a:t>
            </a:r>
            <a:r>
              <a:rPr lang="en-GB" sz="1600" b="1" i="1" dirty="0" smtClean="0"/>
              <a:t>Schools</a:t>
            </a:r>
            <a:r>
              <a:rPr lang="en-GB" sz="1600" b="1" dirty="0" smtClean="0"/>
              <a:t>’ </a:t>
            </a:r>
            <a:r>
              <a:rPr lang="en-GB" sz="1600" dirty="0" smtClean="0"/>
              <a:t>project aims to increase the resilience of schools and communities to emergencies, through the production of national guidance documents and resources available for schools and local authorities to use. authorities to use.</a:t>
            </a:r>
          </a:p>
          <a:p>
            <a:r>
              <a:rPr lang="en-GB" sz="1600" dirty="0" smtClean="0"/>
              <a:t>Over the past few months </a:t>
            </a:r>
            <a:r>
              <a:rPr lang="en-GB" sz="1600" dirty="0" smtClean="0"/>
              <a:t>it has been </a:t>
            </a:r>
            <a:r>
              <a:rPr lang="en-GB" sz="1600" dirty="0" smtClean="0"/>
              <a:t>concentrating on producing drafts of the following documents and resources ready for consultation: </a:t>
            </a:r>
          </a:p>
          <a:p>
            <a:pPr lvl="0">
              <a:buFont typeface="Arial" pitchFamily="34" charset="0"/>
              <a:buChar char="•"/>
            </a:pPr>
            <a:r>
              <a:rPr lang="en-GB" sz="1600" dirty="0" smtClean="0"/>
              <a:t>Guidance for schools on emergency planning</a:t>
            </a:r>
          </a:p>
          <a:p>
            <a:pPr lvl="0">
              <a:buFont typeface="Arial" pitchFamily="34" charset="0"/>
              <a:buChar char="•"/>
            </a:pPr>
            <a:r>
              <a:rPr lang="en-GB" sz="1600" dirty="0" smtClean="0"/>
              <a:t>Guidance for schools on training and exercising their emergency plans (with supporting resources)</a:t>
            </a:r>
          </a:p>
          <a:p>
            <a:pPr lvl="0">
              <a:buFont typeface="Arial" pitchFamily="34" charset="0"/>
              <a:buChar char="•"/>
            </a:pPr>
            <a:r>
              <a:rPr lang="en-GB" sz="1600" dirty="0" smtClean="0"/>
              <a:t>Guidance for Children’s Services departments on emergency planning, business continuity, supporting schools in emergencies etc.</a:t>
            </a:r>
          </a:p>
          <a:p>
            <a:pPr lvl="0"/>
            <a:r>
              <a:rPr lang="en-GB" sz="1600" dirty="0" smtClean="0"/>
              <a:t>This project is a collaboration between the </a:t>
            </a:r>
            <a:r>
              <a:rPr lang="en-GB" sz="1600" b="1" dirty="0" smtClean="0"/>
              <a:t>Local Government </a:t>
            </a:r>
            <a:r>
              <a:rPr lang="en-GB" sz="1600" b="1" dirty="0" smtClean="0"/>
              <a:t>A</a:t>
            </a:r>
            <a:r>
              <a:rPr lang="en-GB" sz="1600" b="1" dirty="0" smtClean="0"/>
              <a:t>uthorities</a:t>
            </a:r>
            <a:r>
              <a:rPr lang="en-GB" sz="1600" dirty="0" smtClean="0"/>
              <a:t> </a:t>
            </a:r>
            <a:r>
              <a:rPr lang="en-GB" sz="1600" dirty="0" smtClean="0"/>
              <a:t>and </a:t>
            </a:r>
            <a:r>
              <a:rPr lang="en-GB" sz="1600" b="1" dirty="0" smtClean="0"/>
              <a:t>Emergency </a:t>
            </a:r>
            <a:r>
              <a:rPr lang="en-GB" sz="1600" b="1" dirty="0" smtClean="0"/>
              <a:t>P</a:t>
            </a:r>
            <a:r>
              <a:rPr lang="en-GB" sz="1600" b="1" dirty="0" smtClean="0"/>
              <a:t>lanning </a:t>
            </a:r>
            <a:r>
              <a:rPr lang="en-GB" sz="1600" b="1" dirty="0" smtClean="0"/>
              <a:t>U</a:t>
            </a:r>
            <a:r>
              <a:rPr lang="en-GB" sz="1600" b="1" dirty="0" smtClean="0"/>
              <a:t>nits </a:t>
            </a:r>
            <a:r>
              <a:rPr lang="en-GB" sz="1600" dirty="0" smtClean="0"/>
              <a:t>who were awarded 'Beacon' status in 2007-2008 for emergency planning, the </a:t>
            </a:r>
            <a:r>
              <a:rPr lang="en-GB" sz="1600" b="1" dirty="0" smtClean="0"/>
              <a:t>Civil Contingencies Secretariat </a:t>
            </a:r>
            <a:r>
              <a:rPr lang="en-GB" sz="1600" dirty="0" smtClean="0"/>
              <a:t>(CCS) and the </a:t>
            </a:r>
            <a:r>
              <a:rPr lang="en-GB" sz="1600" b="1" dirty="0" smtClean="0"/>
              <a:t>Department for Children, Schools and Families </a:t>
            </a:r>
            <a:r>
              <a:rPr lang="en-GB" sz="1600" dirty="0" smtClean="0"/>
              <a:t>(DCSF). </a:t>
            </a:r>
          </a:p>
          <a:p>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accent5">
              <a:lumMod val="40000"/>
              <a:lumOff val="60000"/>
            </a:schemeClr>
          </a:solidFill>
        </p:spPr>
        <p:txBody>
          <a:bodyPr/>
          <a:lstStyle/>
          <a:p>
            <a:pPr>
              <a:buNone/>
            </a:pPr>
            <a:endParaRPr lang="en-GB" dirty="0" smtClean="0"/>
          </a:p>
          <a:p>
            <a:pPr algn="ctr">
              <a:buNone/>
            </a:pPr>
            <a:endParaRPr lang="en-GB" dirty="0" smtClean="0"/>
          </a:p>
          <a:p>
            <a:pPr algn="ctr">
              <a:buNone/>
            </a:pPr>
            <a:endParaRPr lang="en-GB" dirty="0"/>
          </a:p>
          <a:p>
            <a:pPr algn="ctr">
              <a:buNone/>
            </a:pPr>
            <a:r>
              <a:rPr lang="en-GB" dirty="0" smtClean="0"/>
              <a:t/>
            </a:r>
            <a:br>
              <a:rPr lang="en-GB" dirty="0" smtClean="0"/>
            </a:br>
            <a:endParaRPr lang="en-GB" dirty="0" smtClean="0"/>
          </a:p>
          <a:p>
            <a:pPr algn="ctr">
              <a:buNone/>
            </a:pPr>
            <a:endParaRPr lang="en-GB" dirty="0"/>
          </a:p>
        </p:txBody>
      </p:sp>
      <p:pic>
        <p:nvPicPr>
          <p:cNvPr id="47106" name="Picture 2"/>
          <p:cNvPicPr>
            <a:picLocks noChangeAspect="1" noChangeArrowheads="1"/>
          </p:cNvPicPr>
          <p:nvPr/>
        </p:nvPicPr>
        <p:blipFill>
          <a:blip r:embed="rId3"/>
          <a:srcRect/>
          <a:stretch>
            <a:fillRect/>
          </a:stretch>
        </p:blipFill>
        <p:spPr bwMode="auto">
          <a:xfrm>
            <a:off x="8358188" y="142875"/>
            <a:ext cx="628650" cy="638175"/>
          </a:xfrm>
          <a:prstGeom prst="rect">
            <a:avLst/>
          </a:prstGeom>
          <a:solidFill>
            <a:srgbClr val="FFFF99"/>
          </a:solidFill>
        </p:spPr>
      </p:pic>
      <p:sp>
        <p:nvSpPr>
          <p:cNvPr id="2" name="Title 1"/>
          <p:cNvSpPr>
            <a:spLocks noGrp="1"/>
          </p:cNvSpPr>
          <p:nvPr>
            <p:ph type="title"/>
          </p:nvPr>
        </p:nvSpPr>
        <p:spPr>
          <a:xfrm>
            <a:off x="428596" y="142852"/>
            <a:ext cx="8229600" cy="1214446"/>
          </a:xfrm>
        </p:spPr>
        <p:txBody>
          <a:bodyPr>
            <a:normAutofit fontScale="90000"/>
          </a:bodyPr>
          <a:lstStyle/>
          <a:p>
            <a:r>
              <a:rPr lang="en-GB" sz="2400" dirty="0" smtClean="0">
                <a:solidFill>
                  <a:schemeClr val="accent2">
                    <a:lumMod val="50000"/>
                  </a:schemeClr>
                </a:solidFill>
              </a:rPr>
              <a:t/>
            </a:r>
            <a:br>
              <a:rPr lang="en-GB" sz="2400" dirty="0" smtClean="0">
                <a:solidFill>
                  <a:schemeClr val="accent2">
                    <a:lumMod val="50000"/>
                  </a:schemeClr>
                </a:solidFill>
              </a:rPr>
            </a:br>
            <a:r>
              <a:rPr lang="en-GB" sz="2400" dirty="0" smtClean="0">
                <a:solidFill>
                  <a:schemeClr val="accent2">
                    <a:lumMod val="50000"/>
                  </a:schemeClr>
                </a:solidFill>
              </a:rPr>
              <a:t/>
            </a:r>
            <a:br>
              <a:rPr lang="en-GB" sz="2400" dirty="0" smtClean="0">
                <a:solidFill>
                  <a:schemeClr val="accent2">
                    <a:lumMod val="50000"/>
                  </a:schemeClr>
                </a:solidFill>
              </a:rPr>
            </a:br>
            <a:r>
              <a:rPr lang="en-GB" sz="2000" b="1" dirty="0"/>
              <a:t> </a:t>
            </a:r>
            <a:r>
              <a:rPr lang="en-GB" sz="1300" b="1" dirty="0"/>
              <a:t>Meeting Of European National Platforms and HFA Focal Points</a:t>
            </a:r>
            <a:br>
              <a:rPr lang="en-GB" sz="1300" b="1" dirty="0"/>
            </a:br>
            <a:r>
              <a:rPr lang="en-GB" sz="1300" b="1" dirty="0" smtClean="0"/>
              <a:t>London </a:t>
            </a:r>
            <a:r>
              <a:rPr lang="en-US" sz="1300" b="1" dirty="0" smtClean="0"/>
              <a:t>11–13 </a:t>
            </a:r>
            <a:r>
              <a:rPr lang="en-US" sz="1300" b="1" dirty="0"/>
              <a:t>November, </a:t>
            </a:r>
            <a:r>
              <a:rPr lang="en-US" sz="1300" b="1" dirty="0" smtClean="0"/>
              <a:t>2009</a:t>
            </a:r>
            <a:r>
              <a:rPr lang="en-GB" sz="1300" b="1" dirty="0" smtClean="0"/>
              <a:t> </a:t>
            </a:r>
            <a:r>
              <a:rPr lang="en-GB" sz="2400" dirty="0">
                <a:solidFill>
                  <a:schemeClr val="accent2">
                    <a:lumMod val="50000"/>
                  </a:schemeClr>
                </a:solidFill>
              </a:rPr>
              <a:t/>
            </a:r>
            <a:br>
              <a:rPr lang="en-GB" sz="2400" dirty="0">
                <a:solidFill>
                  <a:schemeClr val="accent2">
                    <a:lumMod val="50000"/>
                  </a:schemeClr>
                </a:solidFill>
              </a:rPr>
            </a:br>
            <a:r>
              <a:rPr lang="en-GB" sz="2400" dirty="0" smtClean="0">
                <a:solidFill>
                  <a:schemeClr val="accent2">
                    <a:lumMod val="50000"/>
                  </a:schemeClr>
                </a:solidFill>
              </a:rPr>
              <a:t>Safer Schools </a:t>
            </a:r>
            <a:br>
              <a:rPr lang="en-GB" sz="2400" dirty="0" smtClean="0">
                <a:solidFill>
                  <a:schemeClr val="accent2">
                    <a:lumMod val="50000"/>
                  </a:schemeClr>
                </a:solidFill>
              </a:rPr>
            </a:br>
            <a:r>
              <a:rPr lang="en-GB" sz="2400" dirty="0" smtClean="0">
                <a:solidFill>
                  <a:schemeClr val="accent2">
                    <a:lumMod val="50000"/>
                  </a:schemeClr>
                </a:solidFill>
              </a:rPr>
              <a:t>“</a:t>
            </a:r>
            <a:r>
              <a:rPr lang="en-GB" sz="1800" i="1" dirty="0" smtClean="0">
                <a:solidFill>
                  <a:schemeClr val="accent2">
                    <a:lumMod val="50000"/>
                  </a:schemeClr>
                </a:solidFill>
              </a:rPr>
              <a:t>Their role within DRR”                        </a:t>
            </a:r>
            <a:r>
              <a:rPr lang="en-GB" sz="2000" dirty="0" smtClean="0"/>
              <a:t/>
            </a:r>
            <a:br>
              <a:rPr lang="en-GB" sz="2000" dirty="0" smtClean="0"/>
            </a:br>
            <a:r>
              <a:rPr lang="en-GB" sz="2400" dirty="0" smtClean="0">
                <a:solidFill>
                  <a:schemeClr val="accent2">
                    <a:lumMod val="50000"/>
                  </a:schemeClr>
                </a:solidFill>
              </a:rPr>
              <a:t>                </a:t>
            </a:r>
            <a:r>
              <a:rPr lang="en-GB" sz="2000" dirty="0" smtClean="0"/>
              <a:t/>
            </a:r>
            <a:br>
              <a:rPr lang="en-GB" sz="2000" dirty="0" smtClean="0"/>
            </a:br>
            <a:r>
              <a:rPr lang="en-GB" sz="2400" dirty="0" smtClean="0">
                <a:solidFill>
                  <a:schemeClr val="accent2">
                    <a:lumMod val="50000"/>
                  </a:schemeClr>
                </a:solidFill>
              </a:rPr>
              <a:t> </a:t>
            </a:r>
            <a:endParaRPr lang="en-GB" sz="2400" dirty="0">
              <a:solidFill>
                <a:schemeClr val="accent2">
                  <a:lumMod val="50000"/>
                </a:schemeClr>
              </a:solidFill>
            </a:endParaRPr>
          </a:p>
        </p:txBody>
      </p:sp>
      <p:pic>
        <p:nvPicPr>
          <p:cNvPr id="47107" name="Picture 3"/>
          <p:cNvPicPr>
            <a:picLocks noChangeAspect="1" noChangeArrowheads="1"/>
          </p:cNvPicPr>
          <p:nvPr/>
        </p:nvPicPr>
        <p:blipFill>
          <a:blip r:embed="rId3"/>
          <a:srcRect/>
          <a:stretch>
            <a:fillRect/>
          </a:stretch>
        </p:blipFill>
        <p:spPr bwMode="auto">
          <a:xfrm>
            <a:off x="142875" y="142875"/>
            <a:ext cx="628650" cy="638175"/>
          </a:xfrm>
          <a:prstGeom prst="rect">
            <a:avLst/>
          </a:prstGeom>
          <a:solidFill>
            <a:srgbClr val="FFFF99"/>
          </a:solidFill>
        </p:spPr>
      </p:pic>
      <p:sp>
        <p:nvSpPr>
          <p:cNvPr id="6" name="TextBox 5"/>
          <p:cNvSpPr txBox="1"/>
          <p:nvPr/>
        </p:nvSpPr>
        <p:spPr>
          <a:xfrm>
            <a:off x="571472" y="1714488"/>
            <a:ext cx="8001056" cy="5293757"/>
          </a:xfrm>
          <a:prstGeom prst="rect">
            <a:avLst/>
          </a:prstGeom>
          <a:noFill/>
        </p:spPr>
        <p:txBody>
          <a:bodyPr wrap="square" rtlCol="0">
            <a:spAutoFit/>
          </a:bodyPr>
          <a:lstStyle/>
          <a:p>
            <a:r>
              <a:rPr lang="en-GB" sz="1600" b="1" dirty="0" smtClean="0"/>
              <a:t> </a:t>
            </a:r>
            <a:r>
              <a:rPr lang="en-GB" sz="1600" b="1" dirty="0" smtClean="0"/>
              <a:t>Strategic </a:t>
            </a:r>
            <a:r>
              <a:rPr lang="en-GB" sz="1600" b="1" dirty="0" smtClean="0"/>
              <a:t> </a:t>
            </a:r>
            <a:r>
              <a:rPr lang="en-GB" sz="1600" b="1" dirty="0" smtClean="0"/>
              <a:t>education activities </a:t>
            </a:r>
            <a:r>
              <a:rPr lang="en-GB" sz="1600" b="1" dirty="0" smtClean="0"/>
              <a:t>within </a:t>
            </a:r>
            <a:r>
              <a:rPr lang="en-GB" sz="1600" b="1" dirty="0" smtClean="0"/>
              <a:t>the UK</a:t>
            </a:r>
          </a:p>
          <a:p>
            <a:endParaRPr lang="en-GB" sz="1600" b="1" dirty="0" smtClean="0"/>
          </a:p>
          <a:p>
            <a:pPr algn="ctr"/>
            <a:r>
              <a:rPr lang="en-GB" sz="1600" b="1" dirty="0" smtClean="0"/>
              <a:t>Building Schools for the Future (BSF</a:t>
            </a:r>
            <a:r>
              <a:rPr lang="en-GB" sz="1600" b="1" dirty="0" smtClean="0"/>
              <a:t>)</a:t>
            </a:r>
          </a:p>
          <a:p>
            <a:pPr algn="ctr"/>
            <a:endParaRPr lang="en-GB" sz="1600" b="1" dirty="0" smtClean="0"/>
          </a:p>
          <a:p>
            <a:pPr algn="ctr"/>
            <a:r>
              <a:rPr lang="en-GB" sz="1600" b="1" dirty="0" smtClean="0"/>
              <a:t>A UK Government Initiative</a:t>
            </a:r>
            <a:endParaRPr lang="en-GB" sz="1600" b="1" dirty="0" smtClean="0"/>
          </a:p>
          <a:p>
            <a:pPr algn="ctr"/>
            <a:r>
              <a:rPr lang="en-GB" sz="1600" dirty="0" smtClean="0"/>
              <a:t> </a:t>
            </a:r>
            <a:endParaRPr lang="en-GB" sz="1600" dirty="0" smtClean="0"/>
          </a:p>
          <a:p>
            <a:pPr lvl="0"/>
            <a:r>
              <a:rPr lang="en-GB" sz="1600" dirty="0" smtClean="0"/>
              <a:t>BSF is </a:t>
            </a:r>
            <a:r>
              <a:rPr lang="en-GB" sz="1600" dirty="0" smtClean="0"/>
              <a:t>the UK </a:t>
            </a:r>
            <a:r>
              <a:rPr lang="en-GB" sz="1600" dirty="0" smtClean="0"/>
              <a:t>Government’s £45 billion initiative to refurbish and re-build the nation’s secondary schools to provide a high-quality 21st century learning environment for children and young people. </a:t>
            </a:r>
          </a:p>
          <a:p>
            <a:pPr lvl="0"/>
            <a:r>
              <a:rPr lang="en-GB" sz="1600" dirty="0" smtClean="0"/>
              <a:t>The programme will involve building new schools as well as remodelling and improving existing schools, underpinned by appropriate information and communication technology (ICT). </a:t>
            </a:r>
          </a:p>
          <a:p>
            <a:pPr lvl="0"/>
            <a:r>
              <a:rPr lang="en-GB" sz="1600" dirty="0" smtClean="0"/>
              <a:t>For many schools this will replace the existing capital grants given to them to spend on their buildings. </a:t>
            </a:r>
          </a:p>
          <a:p>
            <a:pPr lvl="0"/>
            <a:r>
              <a:rPr lang="en-GB" sz="1600" dirty="0" smtClean="0"/>
              <a:t>BSF is about providing the physical infrastructure and technological support to education, however any plan to secure that funding has to demonstrate an ambitious vision for learning, grounded within the </a:t>
            </a:r>
            <a:r>
              <a:rPr lang="en-GB" sz="1600" dirty="0" smtClean="0"/>
              <a:t>‘</a:t>
            </a:r>
            <a:r>
              <a:rPr lang="en-GB" sz="1600" b="1" dirty="0" smtClean="0"/>
              <a:t>Every </a:t>
            </a:r>
            <a:r>
              <a:rPr lang="en-GB" sz="1600" b="1" dirty="0" smtClean="0"/>
              <a:t>Child </a:t>
            </a:r>
            <a:r>
              <a:rPr lang="en-GB" sz="1600" b="1" dirty="0" smtClean="0"/>
              <a:t>Matters’</a:t>
            </a:r>
            <a:r>
              <a:rPr lang="en-GB" sz="1600" dirty="0" smtClean="0"/>
              <a:t> </a:t>
            </a:r>
            <a:r>
              <a:rPr lang="en-GB" sz="1600" dirty="0" smtClean="0"/>
              <a:t>agenda, the </a:t>
            </a:r>
            <a:r>
              <a:rPr lang="en-GB" sz="1600" dirty="0" smtClean="0"/>
              <a:t>‘</a:t>
            </a:r>
            <a:r>
              <a:rPr lang="en-GB" sz="1600" b="1" dirty="0" smtClean="0"/>
              <a:t>Children </a:t>
            </a:r>
            <a:r>
              <a:rPr lang="en-GB" sz="1600" b="1" dirty="0" smtClean="0"/>
              <a:t>&amp; Young People's </a:t>
            </a:r>
            <a:r>
              <a:rPr lang="en-GB" sz="1600" b="1" dirty="0" smtClean="0"/>
              <a:t>Plan’</a:t>
            </a:r>
            <a:r>
              <a:rPr lang="en-GB" sz="1600" dirty="0" smtClean="0"/>
              <a:t>, ‘</a:t>
            </a:r>
            <a:r>
              <a:rPr lang="en-GB" sz="1600" b="1" dirty="0" smtClean="0"/>
              <a:t>14-19 provision’</a:t>
            </a:r>
            <a:r>
              <a:rPr lang="en-GB" sz="1600" dirty="0" smtClean="0"/>
              <a:t> </a:t>
            </a:r>
            <a:r>
              <a:rPr lang="en-GB" sz="1600" dirty="0" smtClean="0"/>
              <a:t>and the </a:t>
            </a:r>
            <a:r>
              <a:rPr lang="en-GB" sz="1600" dirty="0" smtClean="0"/>
              <a:t>‘</a:t>
            </a:r>
            <a:r>
              <a:rPr lang="en-GB" sz="1600" b="1" dirty="0" smtClean="0"/>
              <a:t>Extended </a:t>
            </a:r>
            <a:r>
              <a:rPr lang="en-GB" sz="1600" b="1" dirty="0" smtClean="0"/>
              <a:t>Schools </a:t>
            </a:r>
            <a:r>
              <a:rPr lang="en-GB" sz="1600" b="1" dirty="0" smtClean="0"/>
              <a:t>initiative’</a:t>
            </a:r>
            <a:r>
              <a:rPr lang="en-GB" sz="1600" dirty="0" smtClean="0"/>
              <a:t>.</a:t>
            </a:r>
          </a:p>
          <a:p>
            <a:pPr lvl="0"/>
            <a:endParaRPr lang="en-GB" sz="1600" dirty="0" smtClean="0"/>
          </a:p>
          <a:p>
            <a:pPr lvl="0" algn="ctr"/>
            <a:r>
              <a:rPr lang="en-GB" sz="1600" dirty="0" smtClean="0"/>
              <a:t>Providing the education facilities and Protecting the student, </a:t>
            </a:r>
          </a:p>
          <a:p>
            <a:pPr lvl="0" algn="ctr"/>
            <a:r>
              <a:rPr lang="en-GB" sz="1600" dirty="0" smtClean="0"/>
              <a:t>means real Investment in our Future</a:t>
            </a:r>
            <a:endParaRPr lang="en-GB" sz="1600" dirty="0" smtClean="0"/>
          </a:p>
          <a:p>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accent5">
              <a:lumMod val="40000"/>
              <a:lumOff val="60000"/>
            </a:schemeClr>
          </a:solidFill>
        </p:spPr>
        <p:txBody>
          <a:bodyPr/>
          <a:lstStyle/>
          <a:p>
            <a:pPr>
              <a:buNone/>
            </a:pPr>
            <a:endParaRPr lang="en-GB" dirty="0" smtClean="0"/>
          </a:p>
          <a:p>
            <a:pPr algn="ctr">
              <a:buNone/>
            </a:pPr>
            <a:endParaRPr lang="en-GB" dirty="0" smtClean="0"/>
          </a:p>
          <a:p>
            <a:pPr algn="ctr">
              <a:buNone/>
            </a:pPr>
            <a:endParaRPr lang="en-GB" dirty="0"/>
          </a:p>
          <a:p>
            <a:pPr algn="ctr">
              <a:buNone/>
            </a:pPr>
            <a:r>
              <a:rPr lang="en-GB" dirty="0" smtClean="0"/>
              <a:t/>
            </a:r>
            <a:br>
              <a:rPr lang="en-GB" dirty="0" smtClean="0"/>
            </a:br>
            <a:endParaRPr lang="en-GB" dirty="0" smtClean="0"/>
          </a:p>
          <a:p>
            <a:pPr algn="ctr">
              <a:buNone/>
            </a:pPr>
            <a:endParaRPr lang="en-GB" dirty="0"/>
          </a:p>
        </p:txBody>
      </p:sp>
      <p:pic>
        <p:nvPicPr>
          <p:cNvPr id="48130" name="Picture 2"/>
          <p:cNvPicPr>
            <a:picLocks noChangeAspect="1" noChangeArrowheads="1"/>
          </p:cNvPicPr>
          <p:nvPr/>
        </p:nvPicPr>
        <p:blipFill>
          <a:blip r:embed="rId3"/>
          <a:srcRect/>
          <a:stretch>
            <a:fillRect/>
          </a:stretch>
        </p:blipFill>
        <p:spPr bwMode="auto">
          <a:xfrm>
            <a:off x="8358188" y="142875"/>
            <a:ext cx="628650" cy="638175"/>
          </a:xfrm>
          <a:prstGeom prst="rect">
            <a:avLst/>
          </a:prstGeom>
          <a:solidFill>
            <a:srgbClr val="FFFF99"/>
          </a:solidFill>
        </p:spPr>
      </p:pic>
      <p:sp>
        <p:nvSpPr>
          <p:cNvPr id="2" name="Title 1"/>
          <p:cNvSpPr>
            <a:spLocks noGrp="1"/>
          </p:cNvSpPr>
          <p:nvPr>
            <p:ph type="title"/>
          </p:nvPr>
        </p:nvSpPr>
        <p:spPr>
          <a:xfrm>
            <a:off x="428596" y="142852"/>
            <a:ext cx="8229600" cy="1214446"/>
          </a:xfrm>
        </p:spPr>
        <p:txBody>
          <a:bodyPr>
            <a:normAutofit fontScale="90000"/>
          </a:bodyPr>
          <a:lstStyle/>
          <a:p>
            <a:r>
              <a:rPr lang="en-GB" sz="2400" dirty="0" smtClean="0">
                <a:solidFill>
                  <a:schemeClr val="accent2">
                    <a:lumMod val="50000"/>
                  </a:schemeClr>
                </a:solidFill>
              </a:rPr>
              <a:t/>
            </a:r>
            <a:br>
              <a:rPr lang="en-GB" sz="2400" dirty="0" smtClean="0">
                <a:solidFill>
                  <a:schemeClr val="accent2">
                    <a:lumMod val="50000"/>
                  </a:schemeClr>
                </a:solidFill>
              </a:rPr>
            </a:br>
            <a:r>
              <a:rPr lang="en-GB" sz="2400" dirty="0" smtClean="0">
                <a:solidFill>
                  <a:schemeClr val="accent2">
                    <a:lumMod val="50000"/>
                  </a:schemeClr>
                </a:solidFill>
              </a:rPr>
              <a:t/>
            </a:r>
            <a:br>
              <a:rPr lang="en-GB" sz="2400" dirty="0" smtClean="0">
                <a:solidFill>
                  <a:schemeClr val="accent2">
                    <a:lumMod val="50000"/>
                  </a:schemeClr>
                </a:solidFill>
              </a:rPr>
            </a:br>
            <a:r>
              <a:rPr lang="en-GB" sz="2000" b="1" dirty="0"/>
              <a:t> </a:t>
            </a:r>
            <a:r>
              <a:rPr lang="en-GB" sz="1300" b="1" dirty="0"/>
              <a:t>Meeting Of European National Platforms and HFA Focal Points</a:t>
            </a:r>
            <a:br>
              <a:rPr lang="en-GB" sz="1300" b="1" dirty="0"/>
            </a:br>
            <a:r>
              <a:rPr lang="en-GB" sz="1300" b="1" dirty="0" smtClean="0"/>
              <a:t>London </a:t>
            </a:r>
            <a:r>
              <a:rPr lang="en-US" sz="1300" b="1" dirty="0" smtClean="0"/>
              <a:t>11–13 </a:t>
            </a:r>
            <a:r>
              <a:rPr lang="en-US" sz="1300" b="1" dirty="0"/>
              <a:t>November, </a:t>
            </a:r>
            <a:r>
              <a:rPr lang="en-US" sz="1300" b="1" dirty="0" smtClean="0"/>
              <a:t>2009</a:t>
            </a:r>
            <a:r>
              <a:rPr lang="en-GB" sz="1300" b="1" dirty="0" smtClean="0"/>
              <a:t> </a:t>
            </a:r>
            <a:r>
              <a:rPr lang="en-GB" sz="2400" dirty="0">
                <a:solidFill>
                  <a:schemeClr val="accent2">
                    <a:lumMod val="50000"/>
                  </a:schemeClr>
                </a:solidFill>
              </a:rPr>
              <a:t/>
            </a:r>
            <a:br>
              <a:rPr lang="en-GB" sz="2400" dirty="0">
                <a:solidFill>
                  <a:schemeClr val="accent2">
                    <a:lumMod val="50000"/>
                  </a:schemeClr>
                </a:solidFill>
              </a:rPr>
            </a:br>
            <a:r>
              <a:rPr lang="en-GB" sz="2400" dirty="0" smtClean="0">
                <a:solidFill>
                  <a:schemeClr val="accent2">
                    <a:lumMod val="50000"/>
                  </a:schemeClr>
                </a:solidFill>
              </a:rPr>
              <a:t>Safer Schools </a:t>
            </a:r>
            <a:br>
              <a:rPr lang="en-GB" sz="2400" dirty="0" smtClean="0">
                <a:solidFill>
                  <a:schemeClr val="accent2">
                    <a:lumMod val="50000"/>
                  </a:schemeClr>
                </a:solidFill>
              </a:rPr>
            </a:br>
            <a:r>
              <a:rPr lang="en-GB" sz="2400" dirty="0" smtClean="0">
                <a:solidFill>
                  <a:schemeClr val="accent2">
                    <a:lumMod val="50000"/>
                  </a:schemeClr>
                </a:solidFill>
              </a:rPr>
              <a:t>“</a:t>
            </a:r>
            <a:r>
              <a:rPr lang="en-GB" sz="1800" i="1" dirty="0" smtClean="0">
                <a:solidFill>
                  <a:schemeClr val="accent2">
                    <a:lumMod val="50000"/>
                  </a:schemeClr>
                </a:solidFill>
              </a:rPr>
              <a:t>Their role within DRR”                        </a:t>
            </a:r>
            <a:r>
              <a:rPr lang="en-GB" sz="2000" dirty="0" smtClean="0"/>
              <a:t/>
            </a:r>
            <a:br>
              <a:rPr lang="en-GB" sz="2000" dirty="0" smtClean="0"/>
            </a:br>
            <a:r>
              <a:rPr lang="en-GB" sz="2400" dirty="0" smtClean="0">
                <a:solidFill>
                  <a:schemeClr val="accent2">
                    <a:lumMod val="50000"/>
                  </a:schemeClr>
                </a:solidFill>
              </a:rPr>
              <a:t>                </a:t>
            </a:r>
            <a:r>
              <a:rPr lang="en-GB" sz="2000" dirty="0" smtClean="0"/>
              <a:t/>
            </a:r>
            <a:br>
              <a:rPr lang="en-GB" sz="2000" dirty="0" smtClean="0"/>
            </a:br>
            <a:r>
              <a:rPr lang="en-GB" sz="2400" dirty="0" smtClean="0">
                <a:solidFill>
                  <a:schemeClr val="accent2">
                    <a:lumMod val="50000"/>
                  </a:schemeClr>
                </a:solidFill>
              </a:rPr>
              <a:t> </a:t>
            </a:r>
            <a:endParaRPr lang="en-GB" sz="2400" dirty="0">
              <a:solidFill>
                <a:schemeClr val="accent2">
                  <a:lumMod val="50000"/>
                </a:schemeClr>
              </a:solidFill>
            </a:endParaRPr>
          </a:p>
        </p:txBody>
      </p:sp>
      <p:pic>
        <p:nvPicPr>
          <p:cNvPr id="48131" name="Picture 3"/>
          <p:cNvPicPr>
            <a:picLocks noChangeAspect="1" noChangeArrowheads="1"/>
          </p:cNvPicPr>
          <p:nvPr/>
        </p:nvPicPr>
        <p:blipFill>
          <a:blip r:embed="rId3"/>
          <a:srcRect/>
          <a:stretch>
            <a:fillRect/>
          </a:stretch>
        </p:blipFill>
        <p:spPr bwMode="auto">
          <a:xfrm>
            <a:off x="142875" y="142875"/>
            <a:ext cx="628650" cy="638175"/>
          </a:xfrm>
          <a:prstGeom prst="rect">
            <a:avLst/>
          </a:prstGeom>
          <a:solidFill>
            <a:srgbClr val="FFFF99"/>
          </a:solidFill>
        </p:spPr>
      </p:pic>
      <p:sp>
        <p:nvSpPr>
          <p:cNvPr id="6" name="TextBox 5"/>
          <p:cNvSpPr txBox="1"/>
          <p:nvPr/>
        </p:nvSpPr>
        <p:spPr>
          <a:xfrm>
            <a:off x="500034" y="1714488"/>
            <a:ext cx="8215370" cy="3816429"/>
          </a:xfrm>
          <a:prstGeom prst="rect">
            <a:avLst/>
          </a:prstGeom>
          <a:noFill/>
        </p:spPr>
        <p:txBody>
          <a:bodyPr wrap="square" rtlCol="0">
            <a:spAutoFit/>
          </a:bodyPr>
          <a:lstStyle/>
          <a:p>
            <a:r>
              <a:rPr lang="en-GB" sz="1600" b="1" dirty="0" smtClean="0"/>
              <a:t>Global Schools Information collation:</a:t>
            </a:r>
          </a:p>
          <a:p>
            <a:endParaRPr lang="en-GB" sz="1600" dirty="0" smtClean="0"/>
          </a:p>
          <a:p>
            <a:endParaRPr lang="en-GB" sz="1600" dirty="0" smtClean="0"/>
          </a:p>
          <a:p>
            <a:r>
              <a:rPr lang="en-GB" sz="1600" b="1" dirty="0" err="1" smtClean="0"/>
              <a:t>PreventionWeb</a:t>
            </a:r>
            <a:r>
              <a:rPr lang="en-GB" sz="1600" dirty="0" smtClean="0"/>
              <a:t> serves the information needs of the disaster risk reduction community, including the development of information exchange tools to facilitate collaboration. </a:t>
            </a:r>
            <a:endParaRPr lang="en-GB" sz="1600" dirty="0" smtClean="0"/>
          </a:p>
          <a:p>
            <a:r>
              <a:rPr lang="en-GB" sz="1600" dirty="0" smtClean="0"/>
              <a:t>Information </a:t>
            </a:r>
            <a:r>
              <a:rPr lang="en-GB" sz="1600" dirty="0" smtClean="0"/>
              <a:t>regarding the design and development of the project together with background documentation can be accessed </a:t>
            </a:r>
            <a:r>
              <a:rPr lang="en-GB" sz="1600" dirty="0" smtClean="0"/>
              <a:t>on their website </a:t>
            </a:r>
            <a:r>
              <a:rPr lang="en-GB" sz="1600" dirty="0" smtClean="0"/>
              <a:t>along with some services that have been put in place.  </a:t>
            </a:r>
            <a:r>
              <a:rPr lang="en-GB" sz="1600" dirty="0" smtClean="0">
                <a:hlinkClick r:id="rId4"/>
              </a:rPr>
              <a:t>www.preventionweb.net</a:t>
            </a:r>
            <a:endParaRPr lang="en-GB" sz="1600"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accent5">
              <a:lumMod val="40000"/>
              <a:lumOff val="60000"/>
            </a:schemeClr>
          </a:solidFill>
        </p:spPr>
        <p:txBody>
          <a:bodyPr/>
          <a:lstStyle/>
          <a:p>
            <a:pPr>
              <a:buNone/>
            </a:pPr>
            <a:endParaRPr lang="en-GB" dirty="0" smtClean="0"/>
          </a:p>
          <a:p>
            <a:pPr algn="ctr">
              <a:buNone/>
            </a:pPr>
            <a:endParaRPr lang="en-GB" dirty="0" smtClean="0"/>
          </a:p>
          <a:p>
            <a:pPr algn="ctr">
              <a:buNone/>
            </a:pPr>
            <a:endParaRPr lang="en-GB" dirty="0"/>
          </a:p>
          <a:p>
            <a:pPr algn="ctr">
              <a:buNone/>
            </a:pPr>
            <a:r>
              <a:rPr lang="en-GB" dirty="0" smtClean="0"/>
              <a:t/>
            </a:r>
            <a:br>
              <a:rPr lang="en-GB" dirty="0" smtClean="0"/>
            </a:br>
            <a:endParaRPr lang="en-GB" dirty="0" smtClean="0"/>
          </a:p>
          <a:p>
            <a:pPr algn="ctr">
              <a:buNone/>
            </a:pPr>
            <a:r>
              <a:rPr lang="en-GB" dirty="0" smtClean="0"/>
              <a:t>  </a:t>
            </a:r>
            <a:endParaRPr lang="en-GB" dirty="0"/>
          </a:p>
        </p:txBody>
      </p:sp>
      <p:pic>
        <p:nvPicPr>
          <p:cNvPr id="48130" name="Picture 2"/>
          <p:cNvPicPr>
            <a:picLocks noChangeAspect="1" noChangeArrowheads="1"/>
          </p:cNvPicPr>
          <p:nvPr/>
        </p:nvPicPr>
        <p:blipFill>
          <a:blip r:embed="rId3"/>
          <a:srcRect/>
          <a:stretch>
            <a:fillRect/>
          </a:stretch>
        </p:blipFill>
        <p:spPr bwMode="auto">
          <a:xfrm>
            <a:off x="8358188" y="142875"/>
            <a:ext cx="628650" cy="638175"/>
          </a:xfrm>
          <a:prstGeom prst="rect">
            <a:avLst/>
          </a:prstGeom>
          <a:solidFill>
            <a:srgbClr val="FFFF99"/>
          </a:solidFill>
        </p:spPr>
      </p:pic>
      <p:sp>
        <p:nvSpPr>
          <p:cNvPr id="2" name="Title 1"/>
          <p:cNvSpPr>
            <a:spLocks noGrp="1"/>
          </p:cNvSpPr>
          <p:nvPr>
            <p:ph type="title"/>
          </p:nvPr>
        </p:nvSpPr>
        <p:spPr>
          <a:xfrm>
            <a:off x="428596" y="142852"/>
            <a:ext cx="8229600" cy="1214446"/>
          </a:xfrm>
        </p:spPr>
        <p:txBody>
          <a:bodyPr>
            <a:normAutofit fontScale="90000"/>
          </a:bodyPr>
          <a:lstStyle/>
          <a:p>
            <a:r>
              <a:rPr lang="en-GB" sz="2400" dirty="0" smtClean="0">
                <a:solidFill>
                  <a:schemeClr val="accent2">
                    <a:lumMod val="50000"/>
                  </a:schemeClr>
                </a:solidFill>
              </a:rPr>
              <a:t/>
            </a:r>
            <a:br>
              <a:rPr lang="en-GB" sz="2400" dirty="0" smtClean="0">
                <a:solidFill>
                  <a:schemeClr val="accent2">
                    <a:lumMod val="50000"/>
                  </a:schemeClr>
                </a:solidFill>
              </a:rPr>
            </a:br>
            <a:r>
              <a:rPr lang="en-GB" sz="2400" dirty="0" smtClean="0">
                <a:solidFill>
                  <a:schemeClr val="accent2">
                    <a:lumMod val="50000"/>
                  </a:schemeClr>
                </a:solidFill>
              </a:rPr>
              <a:t/>
            </a:r>
            <a:br>
              <a:rPr lang="en-GB" sz="2400" dirty="0" smtClean="0">
                <a:solidFill>
                  <a:schemeClr val="accent2">
                    <a:lumMod val="50000"/>
                  </a:schemeClr>
                </a:solidFill>
              </a:rPr>
            </a:br>
            <a:r>
              <a:rPr lang="en-GB" sz="2000" b="1" dirty="0"/>
              <a:t> </a:t>
            </a:r>
            <a:r>
              <a:rPr lang="en-GB" sz="1300" b="1" dirty="0"/>
              <a:t>Meeting Of European National Platforms and HFA Focal Points</a:t>
            </a:r>
            <a:br>
              <a:rPr lang="en-GB" sz="1300" b="1" dirty="0"/>
            </a:br>
            <a:r>
              <a:rPr lang="en-GB" sz="1300" b="1" dirty="0" smtClean="0"/>
              <a:t>London </a:t>
            </a:r>
            <a:r>
              <a:rPr lang="en-US" sz="1300" b="1" dirty="0" smtClean="0"/>
              <a:t>11–13 </a:t>
            </a:r>
            <a:r>
              <a:rPr lang="en-US" sz="1300" b="1" dirty="0"/>
              <a:t>November, </a:t>
            </a:r>
            <a:r>
              <a:rPr lang="en-US" sz="1300" b="1" dirty="0" smtClean="0"/>
              <a:t>2009</a:t>
            </a:r>
            <a:r>
              <a:rPr lang="en-GB" sz="1300" b="1" dirty="0" smtClean="0"/>
              <a:t> </a:t>
            </a:r>
            <a:r>
              <a:rPr lang="en-GB" sz="2400" dirty="0">
                <a:solidFill>
                  <a:schemeClr val="accent2">
                    <a:lumMod val="50000"/>
                  </a:schemeClr>
                </a:solidFill>
              </a:rPr>
              <a:t/>
            </a:r>
            <a:br>
              <a:rPr lang="en-GB" sz="2400" dirty="0">
                <a:solidFill>
                  <a:schemeClr val="accent2">
                    <a:lumMod val="50000"/>
                  </a:schemeClr>
                </a:solidFill>
              </a:rPr>
            </a:br>
            <a:r>
              <a:rPr lang="en-GB" sz="2400" dirty="0" smtClean="0">
                <a:solidFill>
                  <a:schemeClr val="accent2">
                    <a:lumMod val="50000"/>
                  </a:schemeClr>
                </a:solidFill>
              </a:rPr>
              <a:t>Safer Schools </a:t>
            </a:r>
            <a:br>
              <a:rPr lang="en-GB" sz="2400" dirty="0" smtClean="0">
                <a:solidFill>
                  <a:schemeClr val="accent2">
                    <a:lumMod val="50000"/>
                  </a:schemeClr>
                </a:solidFill>
              </a:rPr>
            </a:br>
            <a:r>
              <a:rPr lang="en-GB" sz="2400" dirty="0" smtClean="0">
                <a:solidFill>
                  <a:schemeClr val="accent2">
                    <a:lumMod val="50000"/>
                  </a:schemeClr>
                </a:solidFill>
              </a:rPr>
              <a:t>“</a:t>
            </a:r>
            <a:r>
              <a:rPr lang="en-GB" sz="1800" i="1" dirty="0" smtClean="0">
                <a:solidFill>
                  <a:schemeClr val="accent2">
                    <a:lumMod val="50000"/>
                  </a:schemeClr>
                </a:solidFill>
              </a:rPr>
              <a:t>Their role within DRR”                        </a:t>
            </a:r>
            <a:r>
              <a:rPr lang="en-GB" sz="2000" dirty="0" smtClean="0"/>
              <a:t/>
            </a:r>
            <a:br>
              <a:rPr lang="en-GB" sz="2000" dirty="0" smtClean="0"/>
            </a:br>
            <a:r>
              <a:rPr lang="en-GB" sz="2400" dirty="0" smtClean="0">
                <a:solidFill>
                  <a:schemeClr val="accent2">
                    <a:lumMod val="50000"/>
                  </a:schemeClr>
                </a:solidFill>
              </a:rPr>
              <a:t>                </a:t>
            </a:r>
            <a:r>
              <a:rPr lang="en-GB" sz="2000" dirty="0" smtClean="0"/>
              <a:t/>
            </a:r>
            <a:br>
              <a:rPr lang="en-GB" sz="2000" dirty="0" smtClean="0"/>
            </a:br>
            <a:r>
              <a:rPr lang="en-GB" sz="2400" dirty="0" smtClean="0">
                <a:solidFill>
                  <a:schemeClr val="accent2">
                    <a:lumMod val="50000"/>
                  </a:schemeClr>
                </a:solidFill>
              </a:rPr>
              <a:t> </a:t>
            </a:r>
            <a:endParaRPr lang="en-GB" sz="2400" dirty="0">
              <a:solidFill>
                <a:schemeClr val="accent2">
                  <a:lumMod val="50000"/>
                </a:schemeClr>
              </a:solidFill>
            </a:endParaRPr>
          </a:p>
        </p:txBody>
      </p:sp>
      <p:pic>
        <p:nvPicPr>
          <p:cNvPr id="48131" name="Picture 3"/>
          <p:cNvPicPr>
            <a:picLocks noChangeAspect="1" noChangeArrowheads="1"/>
          </p:cNvPicPr>
          <p:nvPr/>
        </p:nvPicPr>
        <p:blipFill>
          <a:blip r:embed="rId3"/>
          <a:srcRect/>
          <a:stretch>
            <a:fillRect/>
          </a:stretch>
        </p:blipFill>
        <p:spPr bwMode="auto">
          <a:xfrm>
            <a:off x="142875" y="142875"/>
            <a:ext cx="628650" cy="638175"/>
          </a:xfrm>
          <a:prstGeom prst="rect">
            <a:avLst/>
          </a:prstGeom>
          <a:solidFill>
            <a:srgbClr val="FFFF99"/>
          </a:solidFill>
        </p:spPr>
      </p:pic>
      <p:sp>
        <p:nvSpPr>
          <p:cNvPr id="6" name="TextBox 5"/>
          <p:cNvSpPr txBox="1"/>
          <p:nvPr/>
        </p:nvSpPr>
        <p:spPr>
          <a:xfrm>
            <a:off x="500034" y="1714488"/>
            <a:ext cx="8215370" cy="5478423"/>
          </a:xfrm>
          <a:prstGeom prst="rect">
            <a:avLst/>
          </a:prstGeom>
          <a:noFill/>
        </p:spPr>
        <p:txBody>
          <a:bodyPr wrap="square" rtlCol="0">
            <a:spAutoFit/>
          </a:bodyPr>
          <a:lstStyle/>
          <a:p>
            <a:r>
              <a:rPr lang="en-GB" sz="1600" b="1" dirty="0" smtClean="0"/>
              <a:t>Global Schools Information collation:</a:t>
            </a:r>
          </a:p>
          <a:p>
            <a:endParaRPr lang="en-GB" sz="1600" dirty="0" smtClean="0"/>
          </a:p>
          <a:p>
            <a:endParaRPr lang="en-GB" sz="1600" dirty="0" smtClean="0"/>
          </a:p>
          <a:p>
            <a:endParaRPr lang="en-GB" sz="1600" dirty="0" smtClean="0"/>
          </a:p>
          <a:p>
            <a:r>
              <a:rPr lang="en-GB" sz="1600" b="1" dirty="0" smtClean="0"/>
              <a:t>COGSS DPE  </a:t>
            </a:r>
            <a:r>
              <a:rPr lang="en-GB" sz="1600" dirty="0" smtClean="0"/>
              <a:t>has initiated a </a:t>
            </a:r>
            <a:r>
              <a:rPr lang="en-GB" sz="1600" b="1" dirty="0" smtClean="0"/>
              <a:t>Google mapping </a:t>
            </a:r>
            <a:r>
              <a:rPr lang="en-GB" sz="1600" dirty="0" smtClean="0"/>
              <a:t>for </a:t>
            </a:r>
            <a:r>
              <a:rPr lang="en-GB" sz="1600" dirty="0" smtClean="0"/>
              <a:t>all Safe School </a:t>
            </a:r>
            <a:r>
              <a:rPr lang="en-GB" sz="1600" dirty="0" smtClean="0"/>
              <a:t>construction projects </a:t>
            </a:r>
            <a:r>
              <a:rPr lang="en-GB" sz="1600" dirty="0" smtClean="0"/>
              <a:t>and retrofitting programmes globally to ensure maximum </a:t>
            </a:r>
            <a:r>
              <a:rPr lang="en-GB" sz="1600" dirty="0" smtClean="0"/>
              <a:t>collaborations</a:t>
            </a:r>
          </a:p>
          <a:p>
            <a:r>
              <a:rPr lang="en-GB" sz="1600" dirty="0" smtClean="0">
                <a:hlinkClick r:id="rId4"/>
              </a:rPr>
              <a:t>http://</a:t>
            </a:r>
            <a:r>
              <a:rPr lang="en-GB" sz="1600" dirty="0" smtClean="0">
                <a:hlinkClick r:id="rId4"/>
              </a:rPr>
              <a:t>maps.google.co.uk/maps/ms?hl=en&amp;ie=UTF8&amp;oe=UTF8&amp;msa=0&amp;msid=112823935635760846118.0004772abcf77cfbd3d22</a:t>
            </a:r>
            <a:r>
              <a:rPr lang="en-GB" sz="1600" dirty="0" smtClean="0"/>
              <a:t> </a:t>
            </a:r>
            <a:endParaRPr lang="en-GB" sz="1600" dirty="0" smtClean="0"/>
          </a:p>
          <a:p>
            <a:endParaRPr lang="en-GB" sz="1600" dirty="0" smtClean="0"/>
          </a:p>
          <a:p>
            <a:r>
              <a:rPr lang="en-GB" sz="1600" dirty="0" smtClean="0"/>
              <a:t>“COGSS  The </a:t>
            </a:r>
            <a:r>
              <a:rPr lang="en-GB" sz="1600" b="1" dirty="0" smtClean="0"/>
              <a:t>Coalition for Global School Safety  Disaster Prevention Education  </a:t>
            </a:r>
            <a:r>
              <a:rPr lang="en-GB" sz="1600" dirty="0" smtClean="0"/>
              <a:t>envision available knowledge and education applied to disaster prevention everywhere, and every school a safe school</a:t>
            </a:r>
            <a:r>
              <a:rPr lang="en-GB" sz="1600" dirty="0" smtClean="0"/>
              <a:t>.”</a:t>
            </a:r>
            <a:endParaRPr lang="en-GB" sz="1600" dirty="0" smtClean="0"/>
          </a:p>
          <a:p>
            <a:endParaRPr lang="en-GB" sz="1600" dirty="0" smtClean="0"/>
          </a:p>
          <a:p>
            <a:r>
              <a:rPr lang="en-GB" sz="1600" dirty="0" smtClean="0">
                <a:hlinkClick r:id="rId5"/>
              </a:rPr>
              <a:t>www.cogssdpe.ning.com</a:t>
            </a:r>
            <a:r>
              <a:rPr lang="en-GB" sz="1600" dirty="0" smtClean="0"/>
              <a:t> </a:t>
            </a:r>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accent5">
              <a:lumMod val="40000"/>
              <a:lumOff val="60000"/>
            </a:schemeClr>
          </a:solidFill>
        </p:spPr>
        <p:txBody>
          <a:bodyPr/>
          <a:lstStyle/>
          <a:p>
            <a:pPr>
              <a:buNone/>
            </a:pPr>
            <a:endParaRPr lang="en-GB" dirty="0" smtClean="0"/>
          </a:p>
          <a:p>
            <a:pPr algn="ctr">
              <a:buNone/>
            </a:pPr>
            <a:endParaRPr lang="en-GB" dirty="0" smtClean="0"/>
          </a:p>
          <a:p>
            <a:pPr algn="ctr">
              <a:buNone/>
            </a:pPr>
            <a:endParaRPr lang="en-GB" dirty="0"/>
          </a:p>
          <a:p>
            <a:pPr algn="ctr">
              <a:buNone/>
            </a:pPr>
            <a:r>
              <a:rPr lang="en-GB" dirty="0" smtClean="0"/>
              <a:t/>
            </a:r>
            <a:br>
              <a:rPr lang="en-GB" dirty="0" smtClean="0"/>
            </a:br>
            <a:endParaRPr lang="en-GB" dirty="0" smtClean="0"/>
          </a:p>
          <a:p>
            <a:pPr algn="ctr">
              <a:buNone/>
            </a:pPr>
            <a:endParaRPr lang="en-GB" dirty="0"/>
          </a:p>
        </p:txBody>
      </p:sp>
      <p:graphicFrame>
        <p:nvGraphicFramePr>
          <p:cNvPr id="1026" name="Object 2"/>
          <p:cNvGraphicFramePr>
            <a:graphicFrameLocks noChangeAspect="1"/>
          </p:cNvGraphicFramePr>
          <p:nvPr/>
        </p:nvGraphicFramePr>
        <p:xfrm>
          <a:off x="8358214" y="142852"/>
          <a:ext cx="628650" cy="638175"/>
        </p:xfrm>
        <a:graphic>
          <a:graphicData uri="http://schemas.openxmlformats.org/presentationml/2006/ole">
            <p:oleObj spid="_x0000_s61442" r:id="rId4" imgW="627840" imgH="638280" progId="">
              <p:embed/>
            </p:oleObj>
          </a:graphicData>
        </a:graphic>
      </p:graphicFrame>
      <p:sp>
        <p:nvSpPr>
          <p:cNvPr id="2" name="Title 1"/>
          <p:cNvSpPr>
            <a:spLocks noGrp="1"/>
          </p:cNvSpPr>
          <p:nvPr>
            <p:ph type="title"/>
          </p:nvPr>
        </p:nvSpPr>
        <p:spPr>
          <a:xfrm>
            <a:off x="428596" y="142852"/>
            <a:ext cx="8229600" cy="1214446"/>
          </a:xfrm>
        </p:spPr>
        <p:txBody>
          <a:bodyPr>
            <a:normAutofit fontScale="90000"/>
          </a:bodyPr>
          <a:lstStyle/>
          <a:p>
            <a:r>
              <a:rPr lang="en-GB" sz="2400" dirty="0" smtClean="0">
                <a:solidFill>
                  <a:schemeClr val="accent2">
                    <a:lumMod val="50000"/>
                  </a:schemeClr>
                </a:solidFill>
              </a:rPr>
              <a:t/>
            </a:r>
            <a:br>
              <a:rPr lang="en-GB" sz="2400" dirty="0" smtClean="0">
                <a:solidFill>
                  <a:schemeClr val="accent2">
                    <a:lumMod val="50000"/>
                  </a:schemeClr>
                </a:solidFill>
              </a:rPr>
            </a:br>
            <a:r>
              <a:rPr lang="en-GB" sz="2400" dirty="0" smtClean="0">
                <a:solidFill>
                  <a:schemeClr val="accent2">
                    <a:lumMod val="50000"/>
                  </a:schemeClr>
                </a:solidFill>
              </a:rPr>
              <a:t/>
            </a:r>
            <a:br>
              <a:rPr lang="en-GB" sz="2400" dirty="0" smtClean="0">
                <a:solidFill>
                  <a:schemeClr val="accent2">
                    <a:lumMod val="50000"/>
                  </a:schemeClr>
                </a:solidFill>
              </a:rPr>
            </a:br>
            <a:r>
              <a:rPr lang="en-GB" sz="2000" b="1" dirty="0"/>
              <a:t> </a:t>
            </a:r>
            <a:r>
              <a:rPr lang="en-GB" sz="1300" b="1" dirty="0"/>
              <a:t>Meeting Of European National Platforms and HFA Focal Points</a:t>
            </a:r>
            <a:br>
              <a:rPr lang="en-GB" sz="1300" b="1" dirty="0"/>
            </a:br>
            <a:r>
              <a:rPr lang="en-GB" sz="1300" b="1" dirty="0" smtClean="0"/>
              <a:t>London </a:t>
            </a:r>
            <a:r>
              <a:rPr lang="en-US" sz="1300" b="1" dirty="0" smtClean="0"/>
              <a:t>11–13 </a:t>
            </a:r>
            <a:r>
              <a:rPr lang="en-US" sz="1300" b="1" dirty="0"/>
              <a:t>November, </a:t>
            </a:r>
            <a:r>
              <a:rPr lang="en-US" sz="1300" b="1" dirty="0" smtClean="0"/>
              <a:t>2009</a:t>
            </a:r>
            <a:r>
              <a:rPr lang="en-GB" sz="1300" b="1" dirty="0" smtClean="0"/>
              <a:t> </a:t>
            </a:r>
            <a:r>
              <a:rPr lang="en-GB" sz="2400" dirty="0">
                <a:solidFill>
                  <a:schemeClr val="accent2">
                    <a:lumMod val="50000"/>
                  </a:schemeClr>
                </a:solidFill>
              </a:rPr>
              <a:t/>
            </a:r>
            <a:br>
              <a:rPr lang="en-GB" sz="2400" dirty="0">
                <a:solidFill>
                  <a:schemeClr val="accent2">
                    <a:lumMod val="50000"/>
                  </a:schemeClr>
                </a:solidFill>
              </a:rPr>
            </a:br>
            <a:r>
              <a:rPr lang="en-GB" sz="2400" dirty="0" smtClean="0">
                <a:solidFill>
                  <a:schemeClr val="accent2">
                    <a:lumMod val="50000"/>
                  </a:schemeClr>
                </a:solidFill>
              </a:rPr>
              <a:t>Safer Schools </a:t>
            </a:r>
            <a:br>
              <a:rPr lang="en-GB" sz="2400" dirty="0" smtClean="0">
                <a:solidFill>
                  <a:schemeClr val="accent2">
                    <a:lumMod val="50000"/>
                  </a:schemeClr>
                </a:solidFill>
              </a:rPr>
            </a:br>
            <a:r>
              <a:rPr lang="en-GB" sz="2400" dirty="0" smtClean="0">
                <a:solidFill>
                  <a:schemeClr val="accent2">
                    <a:lumMod val="50000"/>
                  </a:schemeClr>
                </a:solidFill>
              </a:rPr>
              <a:t>“</a:t>
            </a:r>
            <a:r>
              <a:rPr lang="en-GB" sz="1800" i="1" dirty="0" smtClean="0">
                <a:solidFill>
                  <a:schemeClr val="accent2">
                    <a:lumMod val="50000"/>
                  </a:schemeClr>
                </a:solidFill>
              </a:rPr>
              <a:t>Their role within DRR”                        </a:t>
            </a:r>
            <a:r>
              <a:rPr lang="en-GB" sz="2000" dirty="0" smtClean="0"/>
              <a:t/>
            </a:r>
            <a:br>
              <a:rPr lang="en-GB" sz="2000" dirty="0" smtClean="0"/>
            </a:br>
            <a:r>
              <a:rPr lang="en-GB" sz="2400" dirty="0" smtClean="0">
                <a:solidFill>
                  <a:schemeClr val="accent2">
                    <a:lumMod val="50000"/>
                  </a:schemeClr>
                </a:solidFill>
              </a:rPr>
              <a:t>                </a:t>
            </a:r>
            <a:r>
              <a:rPr lang="en-GB" sz="2000" dirty="0" smtClean="0"/>
              <a:t/>
            </a:r>
            <a:br>
              <a:rPr lang="en-GB" sz="2000" dirty="0" smtClean="0"/>
            </a:br>
            <a:r>
              <a:rPr lang="en-GB" sz="2400" dirty="0" smtClean="0">
                <a:solidFill>
                  <a:schemeClr val="accent2">
                    <a:lumMod val="50000"/>
                  </a:schemeClr>
                </a:solidFill>
              </a:rPr>
              <a:t> </a:t>
            </a:r>
            <a:endParaRPr lang="en-GB" sz="2400" dirty="0">
              <a:solidFill>
                <a:schemeClr val="accent2">
                  <a:lumMod val="50000"/>
                </a:schemeClr>
              </a:solidFill>
            </a:endParaRPr>
          </a:p>
        </p:txBody>
      </p:sp>
      <p:graphicFrame>
        <p:nvGraphicFramePr>
          <p:cNvPr id="1027" name="Object 3"/>
          <p:cNvGraphicFramePr>
            <a:graphicFrameLocks noChangeAspect="1"/>
          </p:cNvGraphicFramePr>
          <p:nvPr/>
        </p:nvGraphicFramePr>
        <p:xfrm>
          <a:off x="142844" y="142852"/>
          <a:ext cx="628650" cy="638175"/>
        </p:xfrm>
        <a:graphic>
          <a:graphicData uri="http://schemas.openxmlformats.org/presentationml/2006/ole">
            <p:oleObj spid="_x0000_s61443" r:id="rId5" imgW="627840" imgH="638280" progId="">
              <p:embed/>
            </p:oleObj>
          </a:graphicData>
        </a:graphic>
      </p:graphicFrame>
      <p:pic>
        <p:nvPicPr>
          <p:cNvPr id="61445" name="Picture 5" descr="C:\Users\garry\Pictures\Education Cluster Activities Pedang.gif"/>
          <p:cNvPicPr>
            <a:picLocks noChangeAspect="1" noChangeArrowheads="1"/>
          </p:cNvPicPr>
          <p:nvPr/>
        </p:nvPicPr>
        <p:blipFill>
          <a:blip r:embed="rId6"/>
          <a:srcRect/>
          <a:stretch>
            <a:fillRect/>
          </a:stretch>
        </p:blipFill>
        <p:spPr bwMode="auto">
          <a:xfrm>
            <a:off x="2714612" y="2928934"/>
            <a:ext cx="3071834" cy="3500462"/>
          </a:xfrm>
          <a:prstGeom prst="rect">
            <a:avLst/>
          </a:prstGeom>
          <a:noFill/>
        </p:spPr>
      </p:pic>
      <p:sp>
        <p:nvSpPr>
          <p:cNvPr id="9" name="TextBox 8"/>
          <p:cNvSpPr txBox="1"/>
          <p:nvPr/>
        </p:nvSpPr>
        <p:spPr>
          <a:xfrm>
            <a:off x="571472" y="1500174"/>
            <a:ext cx="7858180" cy="1077218"/>
          </a:xfrm>
          <a:prstGeom prst="rect">
            <a:avLst/>
          </a:prstGeom>
          <a:noFill/>
        </p:spPr>
        <p:txBody>
          <a:bodyPr wrap="square" rtlCol="0">
            <a:spAutoFit/>
          </a:bodyPr>
          <a:lstStyle/>
          <a:p>
            <a:r>
              <a:rPr lang="en-GB" sz="1600" b="1" dirty="0" smtClean="0"/>
              <a:t>Global </a:t>
            </a:r>
            <a:r>
              <a:rPr lang="en-GB" sz="1600" b="1" dirty="0" smtClean="0"/>
              <a:t>Education immediate post disaster activities:</a:t>
            </a:r>
            <a:endParaRPr lang="en-GB" sz="1600" b="1" dirty="0" smtClean="0"/>
          </a:p>
          <a:p>
            <a:endParaRPr lang="en-GB" sz="1600" b="1" dirty="0" smtClean="0"/>
          </a:p>
          <a:p>
            <a:r>
              <a:rPr lang="en-GB" sz="1600" b="1" dirty="0" smtClean="0"/>
              <a:t>Map Action </a:t>
            </a:r>
            <a:r>
              <a:rPr lang="en-GB" sz="1600" dirty="0" smtClean="0"/>
              <a:t>provide up to minute data of post disaster field activities including education response by  NGO’s  </a:t>
            </a:r>
            <a:r>
              <a:rPr lang="en-GB" sz="1600" dirty="0" smtClean="0">
                <a:hlinkClick r:id="rId7" action="ppaction://hlinkfile"/>
              </a:rPr>
              <a:t>education activity map </a:t>
            </a:r>
            <a:r>
              <a:rPr lang="en-GB" sz="1600" dirty="0" err="1" smtClean="0">
                <a:hlinkClick r:id="rId7" action="ppaction://hlinkfile"/>
              </a:rPr>
              <a:t>sumatra</a:t>
            </a:r>
            <a:r>
              <a:rPr lang="en-GB" sz="1600" dirty="0" smtClean="0">
                <a:hlinkClick r:id="rId7" action="ppaction://hlinkfile"/>
              </a:rPr>
              <a:t> 10-09.pdf</a:t>
            </a:r>
            <a:r>
              <a:rPr lang="en-GB" sz="1600" dirty="0" smtClean="0"/>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accent5">
              <a:lumMod val="40000"/>
              <a:lumOff val="60000"/>
            </a:schemeClr>
          </a:solidFill>
        </p:spPr>
        <p:txBody>
          <a:bodyPr>
            <a:noAutofit/>
          </a:bodyPr>
          <a:lstStyle/>
          <a:p>
            <a:pPr algn="ctr">
              <a:buNone/>
            </a:pPr>
            <a:endParaRPr lang="en-GB" sz="1600" dirty="0" smtClean="0"/>
          </a:p>
          <a:p>
            <a:pPr algn="ctr">
              <a:buNone/>
            </a:pPr>
            <a:endParaRPr lang="en-GB" sz="1600" dirty="0"/>
          </a:p>
          <a:p>
            <a:pPr algn="ctr">
              <a:buNone/>
            </a:pPr>
            <a:endParaRPr lang="en-GB" sz="1600" dirty="0" smtClean="0"/>
          </a:p>
          <a:p>
            <a:pPr algn="ctr">
              <a:buNone/>
            </a:pPr>
            <a:endParaRPr lang="en-GB" sz="1600" dirty="0"/>
          </a:p>
          <a:p>
            <a:pPr algn="ctr">
              <a:buNone/>
            </a:pPr>
            <a:endParaRPr lang="en-GB" sz="1600" dirty="0"/>
          </a:p>
          <a:p>
            <a:pPr algn="ctr">
              <a:buNone/>
            </a:pPr>
            <a:r>
              <a:rPr lang="en-GB" sz="1600" b="1" dirty="0" smtClean="0"/>
              <a:t>Why Start with Schools?</a:t>
            </a:r>
          </a:p>
          <a:p>
            <a:pPr algn="ctr">
              <a:buNone/>
            </a:pPr>
            <a:endParaRPr lang="en-GB" sz="1600" i="1" dirty="0" smtClean="0"/>
          </a:p>
          <a:p>
            <a:pPr algn="ctr">
              <a:buNone/>
            </a:pPr>
            <a:r>
              <a:rPr lang="en-GB" sz="1600" i="1" dirty="0" smtClean="0"/>
              <a:t> Children are the very future of our communities, of our world. Influence them and you influence tomorrows Politician, Industrialist, Teacher and Parent.</a:t>
            </a:r>
          </a:p>
          <a:p>
            <a:pPr algn="ctr">
              <a:buNone/>
            </a:pPr>
            <a:endParaRPr lang="en-GB" sz="1600" dirty="0" smtClean="0"/>
          </a:p>
          <a:p>
            <a:pPr algn="ctr">
              <a:buNone/>
            </a:pPr>
            <a:r>
              <a:rPr lang="en-GB" sz="1600" b="1" dirty="0" smtClean="0"/>
              <a:t>What is the benefit?</a:t>
            </a:r>
          </a:p>
          <a:p>
            <a:pPr algn="ctr">
              <a:buNone/>
            </a:pPr>
            <a:r>
              <a:rPr lang="en-GB" sz="1600" i="1" dirty="0" smtClean="0"/>
              <a:t> </a:t>
            </a:r>
          </a:p>
          <a:p>
            <a:pPr algn="ctr">
              <a:buNone/>
            </a:pPr>
            <a:r>
              <a:rPr lang="en-GB" sz="1600" i="1" dirty="0" smtClean="0"/>
              <a:t>Working together </a:t>
            </a:r>
            <a:r>
              <a:rPr lang="en-GB" sz="1600" i="1" dirty="0" smtClean="0"/>
              <a:t>we can potentially change the DR culture of the vulnerable from helpless and reliant to hopeful, capable and responsible; thus creating for them a resilient and more sustainable future.</a:t>
            </a:r>
            <a:endParaRPr lang="en-GB" sz="1600" dirty="0" smtClean="0"/>
          </a:p>
          <a:p>
            <a:pPr algn="ctr">
              <a:buNone/>
            </a:pPr>
            <a:r>
              <a:rPr lang="en-GB" sz="1600" i="1" dirty="0" smtClean="0"/>
              <a:t>By </a:t>
            </a:r>
            <a:r>
              <a:rPr lang="en-GB" sz="1600" i="1" dirty="0" smtClean="0"/>
              <a:t>achieving </a:t>
            </a:r>
            <a:r>
              <a:rPr lang="en-GB" sz="1600" i="1" dirty="0" smtClean="0"/>
              <a:t>that, </a:t>
            </a:r>
            <a:r>
              <a:rPr lang="en-GB" sz="1600" i="1" dirty="0" smtClean="0"/>
              <a:t>we might one day</a:t>
            </a:r>
          </a:p>
          <a:p>
            <a:pPr algn="ctr">
              <a:buNone/>
            </a:pPr>
            <a:r>
              <a:rPr lang="en-GB" sz="1600" i="1" dirty="0" smtClean="0"/>
              <a:t>revert most 'Disasters' </a:t>
            </a:r>
            <a:r>
              <a:rPr lang="en-GB" sz="1600" i="1" dirty="0" smtClean="0"/>
              <a:t>back </a:t>
            </a:r>
            <a:r>
              <a:rPr lang="en-GB" sz="1600" i="1" dirty="0" smtClean="0"/>
              <a:t>to purely a 'Natural </a:t>
            </a:r>
            <a:r>
              <a:rPr lang="en-GB" sz="1600" i="1" dirty="0" smtClean="0"/>
              <a:t>Events‘</a:t>
            </a:r>
          </a:p>
          <a:p>
            <a:pPr algn="ctr">
              <a:buNone/>
            </a:pPr>
            <a:endParaRPr lang="en-GB" sz="1600" i="1" dirty="0" smtClean="0"/>
          </a:p>
          <a:p>
            <a:pPr algn="ctr">
              <a:buNone/>
            </a:pPr>
            <a:r>
              <a:rPr lang="en-GB" sz="1600" b="1" dirty="0" smtClean="0"/>
              <a:t>The  Relevance to the Europe?</a:t>
            </a:r>
          </a:p>
          <a:p>
            <a:pPr algn="ctr">
              <a:buNone/>
            </a:pPr>
            <a:r>
              <a:rPr lang="en-GB" sz="1600" i="1" dirty="0" smtClean="0"/>
              <a:t>We have earthquakes; we have fires; we have floods; we have winds; we have environmental change including climate change! Who knows what tomorrow brings?</a:t>
            </a:r>
          </a:p>
          <a:p>
            <a:pPr algn="ctr">
              <a:buNone/>
            </a:pPr>
            <a:r>
              <a:rPr lang="en-GB" sz="1600" i="1" dirty="0" smtClean="0"/>
              <a:t>Europe’s future is in the hands of today’s children. We need to prepare them and above all we need to protect them whilst we prepare them to inherit today’s world  </a:t>
            </a:r>
            <a:endParaRPr lang="en-GB" sz="1600" i="1" dirty="0"/>
          </a:p>
        </p:txBody>
      </p:sp>
      <p:graphicFrame>
        <p:nvGraphicFramePr>
          <p:cNvPr id="1026" name="Object 2"/>
          <p:cNvGraphicFramePr>
            <a:graphicFrameLocks noChangeAspect="1"/>
          </p:cNvGraphicFramePr>
          <p:nvPr/>
        </p:nvGraphicFramePr>
        <p:xfrm>
          <a:off x="8358214" y="142852"/>
          <a:ext cx="628650" cy="638175"/>
        </p:xfrm>
        <a:graphic>
          <a:graphicData uri="http://schemas.openxmlformats.org/presentationml/2006/ole">
            <p:oleObj spid="_x0000_s5122" r:id="rId4" imgW="627840" imgH="638280" progId="">
              <p:embed/>
            </p:oleObj>
          </a:graphicData>
        </a:graphic>
      </p:graphicFrame>
      <p:sp>
        <p:nvSpPr>
          <p:cNvPr id="2" name="Title 1"/>
          <p:cNvSpPr>
            <a:spLocks noGrp="1"/>
          </p:cNvSpPr>
          <p:nvPr>
            <p:ph type="title"/>
          </p:nvPr>
        </p:nvSpPr>
        <p:spPr>
          <a:xfrm>
            <a:off x="428596" y="142852"/>
            <a:ext cx="8229600" cy="1214446"/>
          </a:xfrm>
        </p:spPr>
        <p:txBody>
          <a:bodyPr>
            <a:normAutofit fontScale="90000"/>
          </a:bodyPr>
          <a:lstStyle/>
          <a:p>
            <a:r>
              <a:rPr lang="en-GB" sz="2400" dirty="0" smtClean="0">
                <a:solidFill>
                  <a:schemeClr val="accent2">
                    <a:lumMod val="50000"/>
                  </a:schemeClr>
                </a:solidFill>
              </a:rPr>
              <a:t/>
            </a:r>
            <a:br>
              <a:rPr lang="en-GB" sz="2400" dirty="0" smtClean="0">
                <a:solidFill>
                  <a:schemeClr val="accent2">
                    <a:lumMod val="50000"/>
                  </a:schemeClr>
                </a:solidFill>
              </a:rPr>
            </a:br>
            <a:r>
              <a:rPr lang="en-GB" sz="2400" dirty="0" smtClean="0">
                <a:solidFill>
                  <a:schemeClr val="accent2">
                    <a:lumMod val="50000"/>
                  </a:schemeClr>
                </a:solidFill>
              </a:rPr>
              <a:t/>
            </a:r>
            <a:br>
              <a:rPr lang="en-GB" sz="2400" dirty="0" smtClean="0">
                <a:solidFill>
                  <a:schemeClr val="accent2">
                    <a:lumMod val="50000"/>
                  </a:schemeClr>
                </a:solidFill>
              </a:rPr>
            </a:br>
            <a:r>
              <a:rPr lang="en-GB" sz="2000" b="1" dirty="0"/>
              <a:t> </a:t>
            </a:r>
            <a:r>
              <a:rPr lang="en-GB" sz="1300" b="1" dirty="0"/>
              <a:t>Meeting Of European National Platforms and HFA Focal Points</a:t>
            </a:r>
            <a:br>
              <a:rPr lang="en-GB" sz="1300" b="1" dirty="0"/>
            </a:br>
            <a:r>
              <a:rPr lang="en-GB" sz="1300" b="1" dirty="0" smtClean="0"/>
              <a:t>London </a:t>
            </a:r>
            <a:r>
              <a:rPr lang="en-US" sz="1300" b="1" dirty="0" smtClean="0"/>
              <a:t>11–13 </a:t>
            </a:r>
            <a:r>
              <a:rPr lang="en-US" sz="1300" b="1" dirty="0"/>
              <a:t>November, </a:t>
            </a:r>
            <a:r>
              <a:rPr lang="en-US" sz="1300" b="1" dirty="0" smtClean="0"/>
              <a:t>2009</a:t>
            </a:r>
            <a:r>
              <a:rPr lang="en-GB" sz="1300" b="1" dirty="0" smtClean="0"/>
              <a:t> </a:t>
            </a:r>
            <a:r>
              <a:rPr lang="en-GB" sz="2400" dirty="0">
                <a:solidFill>
                  <a:schemeClr val="accent2">
                    <a:lumMod val="50000"/>
                  </a:schemeClr>
                </a:solidFill>
              </a:rPr>
              <a:t/>
            </a:r>
            <a:br>
              <a:rPr lang="en-GB" sz="2400" dirty="0">
                <a:solidFill>
                  <a:schemeClr val="accent2">
                    <a:lumMod val="50000"/>
                  </a:schemeClr>
                </a:solidFill>
              </a:rPr>
            </a:br>
            <a:r>
              <a:rPr lang="en-GB" sz="2400" dirty="0" smtClean="0">
                <a:solidFill>
                  <a:schemeClr val="accent2">
                    <a:lumMod val="50000"/>
                  </a:schemeClr>
                </a:solidFill>
              </a:rPr>
              <a:t>Safer Schools </a:t>
            </a:r>
            <a:br>
              <a:rPr lang="en-GB" sz="2400" dirty="0" smtClean="0">
                <a:solidFill>
                  <a:schemeClr val="accent2">
                    <a:lumMod val="50000"/>
                  </a:schemeClr>
                </a:solidFill>
              </a:rPr>
            </a:br>
            <a:r>
              <a:rPr lang="en-GB" sz="2400" dirty="0" smtClean="0">
                <a:solidFill>
                  <a:schemeClr val="accent2">
                    <a:lumMod val="50000"/>
                  </a:schemeClr>
                </a:solidFill>
              </a:rPr>
              <a:t>“</a:t>
            </a:r>
            <a:r>
              <a:rPr lang="en-GB" sz="1800" i="1" dirty="0" smtClean="0">
                <a:solidFill>
                  <a:schemeClr val="accent2">
                    <a:lumMod val="50000"/>
                  </a:schemeClr>
                </a:solidFill>
              </a:rPr>
              <a:t>Their role within DRR”                        </a:t>
            </a:r>
            <a:r>
              <a:rPr lang="en-GB" sz="2000" dirty="0" smtClean="0"/>
              <a:t/>
            </a:r>
            <a:br>
              <a:rPr lang="en-GB" sz="2000" dirty="0" smtClean="0"/>
            </a:br>
            <a:r>
              <a:rPr lang="en-GB" sz="2400" dirty="0" smtClean="0">
                <a:solidFill>
                  <a:schemeClr val="accent2">
                    <a:lumMod val="50000"/>
                  </a:schemeClr>
                </a:solidFill>
              </a:rPr>
              <a:t>                </a:t>
            </a:r>
            <a:r>
              <a:rPr lang="en-GB" sz="2000" dirty="0" smtClean="0"/>
              <a:t/>
            </a:r>
            <a:br>
              <a:rPr lang="en-GB" sz="2000" dirty="0" smtClean="0"/>
            </a:br>
            <a:r>
              <a:rPr lang="en-GB" sz="2400" dirty="0" smtClean="0">
                <a:solidFill>
                  <a:schemeClr val="accent2">
                    <a:lumMod val="50000"/>
                  </a:schemeClr>
                </a:solidFill>
              </a:rPr>
              <a:t> </a:t>
            </a:r>
            <a:endParaRPr lang="en-GB" sz="2400" dirty="0">
              <a:solidFill>
                <a:schemeClr val="accent2">
                  <a:lumMod val="50000"/>
                </a:schemeClr>
              </a:solidFill>
            </a:endParaRPr>
          </a:p>
        </p:txBody>
      </p:sp>
      <p:graphicFrame>
        <p:nvGraphicFramePr>
          <p:cNvPr id="1027" name="Object 3"/>
          <p:cNvGraphicFramePr>
            <a:graphicFrameLocks noChangeAspect="1"/>
          </p:cNvGraphicFramePr>
          <p:nvPr/>
        </p:nvGraphicFramePr>
        <p:xfrm>
          <a:off x="142844" y="142852"/>
          <a:ext cx="628650" cy="638175"/>
        </p:xfrm>
        <a:graphic>
          <a:graphicData uri="http://schemas.openxmlformats.org/presentationml/2006/ole">
            <p:oleObj spid="_x0000_s5123" r:id="rId5" imgW="627840" imgH="638280" progId="">
              <p:embed/>
            </p:oleObj>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accent5">
              <a:lumMod val="40000"/>
              <a:lumOff val="60000"/>
            </a:schemeClr>
          </a:solidFill>
        </p:spPr>
        <p:txBody>
          <a:bodyPr/>
          <a:lstStyle/>
          <a:p>
            <a:pPr>
              <a:buNone/>
            </a:pPr>
            <a:endParaRPr lang="en-GB" dirty="0" smtClean="0"/>
          </a:p>
          <a:p>
            <a:pPr algn="ctr">
              <a:buNone/>
            </a:pPr>
            <a:endParaRPr lang="en-GB" dirty="0" smtClean="0"/>
          </a:p>
          <a:p>
            <a:pPr algn="ctr">
              <a:buNone/>
            </a:pPr>
            <a:endParaRPr lang="en-GB" dirty="0"/>
          </a:p>
          <a:p>
            <a:pPr algn="ctr">
              <a:buNone/>
            </a:pPr>
            <a:r>
              <a:rPr lang="en-GB" dirty="0" smtClean="0"/>
              <a:t/>
            </a:r>
            <a:br>
              <a:rPr lang="en-GB" dirty="0" smtClean="0"/>
            </a:br>
            <a:endParaRPr lang="en-GB" dirty="0" smtClean="0"/>
          </a:p>
          <a:p>
            <a:pPr algn="ctr">
              <a:buNone/>
            </a:pPr>
            <a:endParaRPr lang="en-GB" dirty="0"/>
          </a:p>
        </p:txBody>
      </p:sp>
      <p:graphicFrame>
        <p:nvGraphicFramePr>
          <p:cNvPr id="1026" name="Object 2"/>
          <p:cNvGraphicFramePr>
            <a:graphicFrameLocks noChangeAspect="1"/>
          </p:cNvGraphicFramePr>
          <p:nvPr/>
        </p:nvGraphicFramePr>
        <p:xfrm>
          <a:off x="8358214" y="142852"/>
          <a:ext cx="628650" cy="638175"/>
        </p:xfrm>
        <a:graphic>
          <a:graphicData uri="http://schemas.openxmlformats.org/presentationml/2006/ole">
            <p:oleObj spid="_x0000_s54274" r:id="rId4" imgW="627840" imgH="638280" progId="">
              <p:embed/>
            </p:oleObj>
          </a:graphicData>
        </a:graphic>
      </p:graphicFrame>
      <p:sp>
        <p:nvSpPr>
          <p:cNvPr id="2" name="Title 1"/>
          <p:cNvSpPr>
            <a:spLocks noGrp="1"/>
          </p:cNvSpPr>
          <p:nvPr>
            <p:ph type="title"/>
          </p:nvPr>
        </p:nvSpPr>
        <p:spPr>
          <a:xfrm>
            <a:off x="428596" y="142852"/>
            <a:ext cx="8229600" cy="1214446"/>
          </a:xfrm>
        </p:spPr>
        <p:txBody>
          <a:bodyPr>
            <a:normAutofit fontScale="90000"/>
          </a:bodyPr>
          <a:lstStyle/>
          <a:p>
            <a:r>
              <a:rPr lang="en-GB" sz="2400" dirty="0" smtClean="0">
                <a:solidFill>
                  <a:schemeClr val="accent2">
                    <a:lumMod val="50000"/>
                  </a:schemeClr>
                </a:solidFill>
              </a:rPr>
              <a:t/>
            </a:r>
            <a:br>
              <a:rPr lang="en-GB" sz="2400" dirty="0" smtClean="0">
                <a:solidFill>
                  <a:schemeClr val="accent2">
                    <a:lumMod val="50000"/>
                  </a:schemeClr>
                </a:solidFill>
              </a:rPr>
            </a:br>
            <a:r>
              <a:rPr lang="en-GB" sz="2400" dirty="0" smtClean="0">
                <a:solidFill>
                  <a:schemeClr val="accent2">
                    <a:lumMod val="50000"/>
                  </a:schemeClr>
                </a:solidFill>
              </a:rPr>
              <a:t/>
            </a:r>
            <a:br>
              <a:rPr lang="en-GB" sz="2400" dirty="0" smtClean="0">
                <a:solidFill>
                  <a:schemeClr val="accent2">
                    <a:lumMod val="50000"/>
                  </a:schemeClr>
                </a:solidFill>
              </a:rPr>
            </a:br>
            <a:r>
              <a:rPr lang="en-GB" sz="2000" b="1" dirty="0"/>
              <a:t> </a:t>
            </a:r>
            <a:r>
              <a:rPr lang="en-GB" sz="1300" b="1" dirty="0"/>
              <a:t>Meeting Of European National Platforms and HFA Focal Points</a:t>
            </a:r>
            <a:br>
              <a:rPr lang="en-GB" sz="1300" b="1" dirty="0"/>
            </a:br>
            <a:r>
              <a:rPr lang="en-GB" sz="1300" b="1" dirty="0" smtClean="0"/>
              <a:t>London </a:t>
            </a:r>
            <a:r>
              <a:rPr lang="en-US" sz="1300" b="1" dirty="0" smtClean="0"/>
              <a:t>11–13 </a:t>
            </a:r>
            <a:r>
              <a:rPr lang="en-US" sz="1300" b="1" dirty="0"/>
              <a:t>November, </a:t>
            </a:r>
            <a:r>
              <a:rPr lang="en-US" sz="1300" b="1" dirty="0" smtClean="0"/>
              <a:t>2009</a:t>
            </a:r>
            <a:r>
              <a:rPr lang="en-GB" sz="1300" b="1" dirty="0" smtClean="0"/>
              <a:t> </a:t>
            </a:r>
            <a:r>
              <a:rPr lang="en-GB" sz="2400" dirty="0">
                <a:solidFill>
                  <a:schemeClr val="accent2">
                    <a:lumMod val="50000"/>
                  </a:schemeClr>
                </a:solidFill>
              </a:rPr>
              <a:t/>
            </a:r>
            <a:br>
              <a:rPr lang="en-GB" sz="2400" dirty="0">
                <a:solidFill>
                  <a:schemeClr val="accent2">
                    <a:lumMod val="50000"/>
                  </a:schemeClr>
                </a:solidFill>
              </a:rPr>
            </a:br>
            <a:r>
              <a:rPr lang="en-GB" sz="2400" dirty="0" smtClean="0">
                <a:solidFill>
                  <a:schemeClr val="accent2">
                    <a:lumMod val="50000"/>
                  </a:schemeClr>
                </a:solidFill>
              </a:rPr>
              <a:t>Safer Schools </a:t>
            </a:r>
            <a:br>
              <a:rPr lang="en-GB" sz="2400" dirty="0" smtClean="0">
                <a:solidFill>
                  <a:schemeClr val="accent2">
                    <a:lumMod val="50000"/>
                  </a:schemeClr>
                </a:solidFill>
              </a:rPr>
            </a:br>
            <a:r>
              <a:rPr lang="en-GB" sz="2400" dirty="0" smtClean="0">
                <a:solidFill>
                  <a:schemeClr val="accent2">
                    <a:lumMod val="50000"/>
                  </a:schemeClr>
                </a:solidFill>
              </a:rPr>
              <a:t>“</a:t>
            </a:r>
            <a:r>
              <a:rPr lang="en-GB" sz="1800" i="1" dirty="0" smtClean="0">
                <a:solidFill>
                  <a:schemeClr val="accent2">
                    <a:lumMod val="50000"/>
                  </a:schemeClr>
                </a:solidFill>
              </a:rPr>
              <a:t>Their role within DRR”                        </a:t>
            </a:r>
            <a:r>
              <a:rPr lang="en-GB" sz="2000" dirty="0" smtClean="0"/>
              <a:t/>
            </a:r>
            <a:br>
              <a:rPr lang="en-GB" sz="2000" dirty="0" smtClean="0"/>
            </a:br>
            <a:r>
              <a:rPr lang="en-GB" sz="2400" dirty="0" smtClean="0">
                <a:solidFill>
                  <a:schemeClr val="accent2">
                    <a:lumMod val="50000"/>
                  </a:schemeClr>
                </a:solidFill>
              </a:rPr>
              <a:t>                </a:t>
            </a:r>
            <a:r>
              <a:rPr lang="en-GB" sz="2000" dirty="0" smtClean="0"/>
              <a:t/>
            </a:r>
            <a:br>
              <a:rPr lang="en-GB" sz="2000" dirty="0" smtClean="0"/>
            </a:br>
            <a:r>
              <a:rPr lang="en-GB" sz="2400" dirty="0" smtClean="0">
                <a:solidFill>
                  <a:schemeClr val="accent2">
                    <a:lumMod val="50000"/>
                  </a:schemeClr>
                </a:solidFill>
              </a:rPr>
              <a:t> </a:t>
            </a:r>
            <a:endParaRPr lang="en-GB" sz="2400" dirty="0">
              <a:solidFill>
                <a:schemeClr val="accent2">
                  <a:lumMod val="50000"/>
                </a:schemeClr>
              </a:solidFill>
            </a:endParaRPr>
          </a:p>
        </p:txBody>
      </p:sp>
      <p:graphicFrame>
        <p:nvGraphicFramePr>
          <p:cNvPr id="1027" name="Object 3"/>
          <p:cNvGraphicFramePr>
            <a:graphicFrameLocks noChangeAspect="1"/>
          </p:cNvGraphicFramePr>
          <p:nvPr/>
        </p:nvGraphicFramePr>
        <p:xfrm>
          <a:off x="142844" y="142852"/>
          <a:ext cx="628650" cy="638175"/>
        </p:xfrm>
        <a:graphic>
          <a:graphicData uri="http://schemas.openxmlformats.org/presentationml/2006/ole">
            <p:oleObj spid="_x0000_s54275" r:id="rId5" imgW="627840" imgH="638280" progId="">
              <p:embed/>
            </p:oleObj>
          </a:graphicData>
        </a:graphic>
      </p:graphicFrame>
      <p:sp>
        <p:nvSpPr>
          <p:cNvPr id="9" name="TextBox 8"/>
          <p:cNvSpPr txBox="1"/>
          <p:nvPr/>
        </p:nvSpPr>
        <p:spPr>
          <a:xfrm>
            <a:off x="571472" y="2000240"/>
            <a:ext cx="8215370" cy="4278094"/>
          </a:xfrm>
          <a:prstGeom prst="rect">
            <a:avLst/>
          </a:prstGeom>
          <a:noFill/>
        </p:spPr>
        <p:txBody>
          <a:bodyPr wrap="square" rtlCol="0">
            <a:spAutoFit/>
          </a:bodyPr>
          <a:lstStyle/>
          <a:p>
            <a:r>
              <a:rPr lang="en-GB" b="1" dirty="0" smtClean="0"/>
              <a:t>Global </a:t>
            </a:r>
            <a:r>
              <a:rPr lang="en-GB" b="1" dirty="0" smtClean="0"/>
              <a:t>News example</a:t>
            </a:r>
            <a:endParaRPr lang="en-GB" b="1" dirty="0" smtClean="0"/>
          </a:p>
          <a:p>
            <a:endParaRPr lang="en-GB" dirty="0" smtClean="0"/>
          </a:p>
          <a:p>
            <a:r>
              <a:rPr lang="en-GB" sz="1200" dirty="0" smtClean="0"/>
              <a:t>Date:2 Nov 2009    source ‘The Nation’ publication</a:t>
            </a:r>
          </a:p>
          <a:p>
            <a:r>
              <a:rPr lang="en-GB" sz="1600" dirty="0" smtClean="0"/>
              <a:t>The </a:t>
            </a:r>
            <a:r>
              <a:rPr lang="en-GB" sz="1600" b="1" dirty="0" smtClean="0"/>
              <a:t>Federal </a:t>
            </a:r>
            <a:r>
              <a:rPr lang="en-GB" sz="1600" b="1" dirty="0" smtClean="0"/>
              <a:t>G</a:t>
            </a:r>
            <a:r>
              <a:rPr lang="en-GB" sz="1600" b="1" dirty="0" smtClean="0"/>
              <a:t>overnment </a:t>
            </a:r>
            <a:r>
              <a:rPr lang="en-GB" sz="1600" b="1" dirty="0" smtClean="0"/>
              <a:t>of Pakistan </a:t>
            </a:r>
            <a:r>
              <a:rPr lang="en-GB" sz="1600" dirty="0" smtClean="0"/>
              <a:t>has requested all four provincial governments to draft comprehensive plans to evaluate the structure of all schools and hospitals and to formulate concrete action plans regarding disaster risk reduction by 2015. </a:t>
            </a:r>
            <a:br>
              <a:rPr lang="en-GB" sz="1600" dirty="0" smtClean="0"/>
            </a:br>
            <a:r>
              <a:rPr lang="en-GB" sz="1600" dirty="0" smtClean="0"/>
              <a:t/>
            </a:r>
            <a:br>
              <a:rPr lang="en-GB" sz="1600" dirty="0" smtClean="0"/>
            </a:br>
            <a:r>
              <a:rPr lang="en-GB" sz="1600" dirty="0" smtClean="0"/>
              <a:t>Approximately 1,800 children were trapped under the debris of hundreds of collapsed schools structures in Pakistan's 2005 earthquake and the health response mechanism became incapacitated due to collapsed hospitals. The </a:t>
            </a:r>
            <a:r>
              <a:rPr lang="en-GB" sz="1600" b="1" dirty="0" smtClean="0"/>
              <a:t>National Disaster Management Authority NDMA </a:t>
            </a:r>
            <a:r>
              <a:rPr lang="en-GB" sz="1600" dirty="0" smtClean="0"/>
              <a:t>stated that in order to avoid a repetition of such tragic episodes, comprehensive planning is a must. </a:t>
            </a:r>
            <a:br>
              <a:rPr lang="en-GB" sz="1600" dirty="0" smtClean="0"/>
            </a:br>
            <a:r>
              <a:rPr lang="en-GB" sz="1600" dirty="0" smtClean="0"/>
              <a:t/>
            </a:r>
            <a:br>
              <a:rPr lang="en-GB" sz="1600" dirty="0" smtClean="0"/>
            </a:br>
            <a:r>
              <a:rPr lang="en-GB" sz="1600" dirty="0" smtClean="0"/>
              <a:t>According to the </a:t>
            </a:r>
            <a:r>
              <a:rPr lang="en-GB" sz="1600" b="1" dirty="0" smtClean="0"/>
              <a:t>NDMA</a:t>
            </a:r>
            <a:r>
              <a:rPr lang="en-GB" sz="1600" dirty="0" smtClean="0"/>
              <a:t>, being a signatory state to the </a:t>
            </a:r>
            <a:r>
              <a:rPr lang="en-GB" sz="1600" b="1" dirty="0" smtClean="0"/>
              <a:t>Hyogo Framework for Action (HFA)</a:t>
            </a:r>
            <a:r>
              <a:rPr lang="en-GB" sz="1600" dirty="0" smtClean="0"/>
              <a:t>, </a:t>
            </a:r>
            <a:endParaRPr lang="en-GB" sz="1600" dirty="0" smtClean="0"/>
          </a:p>
          <a:p>
            <a:endParaRPr lang="en-GB" sz="1600" b="1" dirty="0" smtClean="0"/>
          </a:p>
          <a:p>
            <a:r>
              <a:rPr lang="en-GB" sz="1600" b="1" dirty="0" smtClean="0"/>
              <a:t>Pakistan recognises that it </a:t>
            </a:r>
            <a:r>
              <a:rPr lang="en-GB" sz="1600" b="1" dirty="0" smtClean="0"/>
              <a:t>is under international obligation to take practical measures to ensure the achievement of goals and targets regarding disaster risk reduction</a:t>
            </a:r>
            <a:r>
              <a:rPr lang="en-GB" sz="1600" dirty="0" smtClean="0"/>
              <a:t>.</a:t>
            </a:r>
            <a:endParaRPr lang="en-GB" sz="1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accent5">
              <a:lumMod val="40000"/>
              <a:lumOff val="60000"/>
            </a:schemeClr>
          </a:solidFill>
        </p:spPr>
        <p:txBody>
          <a:bodyPr/>
          <a:lstStyle/>
          <a:p>
            <a:pPr>
              <a:buNone/>
            </a:pPr>
            <a:endParaRPr lang="en-GB" dirty="0" smtClean="0"/>
          </a:p>
          <a:p>
            <a:pPr algn="ctr">
              <a:buNone/>
            </a:pPr>
            <a:endParaRPr lang="en-GB" dirty="0" smtClean="0"/>
          </a:p>
          <a:p>
            <a:pPr algn="ctr">
              <a:buNone/>
            </a:pPr>
            <a:endParaRPr lang="en-GB" dirty="0"/>
          </a:p>
          <a:p>
            <a:pPr algn="ctr">
              <a:buNone/>
            </a:pPr>
            <a:r>
              <a:rPr lang="en-GB" dirty="0" smtClean="0"/>
              <a:t/>
            </a:r>
            <a:br>
              <a:rPr lang="en-GB" dirty="0" smtClean="0"/>
            </a:br>
            <a:endParaRPr lang="en-GB" dirty="0" smtClean="0"/>
          </a:p>
          <a:p>
            <a:pPr algn="ctr">
              <a:buNone/>
            </a:pPr>
            <a:endParaRPr lang="en-GB" dirty="0"/>
          </a:p>
        </p:txBody>
      </p:sp>
      <p:graphicFrame>
        <p:nvGraphicFramePr>
          <p:cNvPr id="1026" name="Object 2"/>
          <p:cNvGraphicFramePr>
            <a:graphicFrameLocks noChangeAspect="1"/>
          </p:cNvGraphicFramePr>
          <p:nvPr/>
        </p:nvGraphicFramePr>
        <p:xfrm>
          <a:off x="8358214" y="142852"/>
          <a:ext cx="628650" cy="638175"/>
        </p:xfrm>
        <a:graphic>
          <a:graphicData uri="http://schemas.openxmlformats.org/presentationml/2006/ole">
            <p:oleObj spid="_x0000_s55298" r:id="rId4" imgW="627840" imgH="638280" progId="">
              <p:embed/>
            </p:oleObj>
          </a:graphicData>
        </a:graphic>
      </p:graphicFrame>
      <p:sp>
        <p:nvSpPr>
          <p:cNvPr id="2" name="Title 1"/>
          <p:cNvSpPr>
            <a:spLocks noGrp="1"/>
          </p:cNvSpPr>
          <p:nvPr>
            <p:ph type="title"/>
          </p:nvPr>
        </p:nvSpPr>
        <p:spPr>
          <a:xfrm>
            <a:off x="428596" y="142852"/>
            <a:ext cx="8229600" cy="1214446"/>
          </a:xfrm>
        </p:spPr>
        <p:txBody>
          <a:bodyPr>
            <a:normAutofit fontScale="90000"/>
          </a:bodyPr>
          <a:lstStyle/>
          <a:p>
            <a:r>
              <a:rPr lang="en-GB" sz="2400" dirty="0" smtClean="0">
                <a:solidFill>
                  <a:schemeClr val="accent2">
                    <a:lumMod val="50000"/>
                  </a:schemeClr>
                </a:solidFill>
              </a:rPr>
              <a:t/>
            </a:r>
            <a:br>
              <a:rPr lang="en-GB" sz="2400" dirty="0" smtClean="0">
                <a:solidFill>
                  <a:schemeClr val="accent2">
                    <a:lumMod val="50000"/>
                  </a:schemeClr>
                </a:solidFill>
              </a:rPr>
            </a:br>
            <a:r>
              <a:rPr lang="en-GB" sz="2400" dirty="0" smtClean="0">
                <a:solidFill>
                  <a:schemeClr val="accent2">
                    <a:lumMod val="50000"/>
                  </a:schemeClr>
                </a:solidFill>
              </a:rPr>
              <a:t/>
            </a:r>
            <a:br>
              <a:rPr lang="en-GB" sz="2400" dirty="0" smtClean="0">
                <a:solidFill>
                  <a:schemeClr val="accent2">
                    <a:lumMod val="50000"/>
                  </a:schemeClr>
                </a:solidFill>
              </a:rPr>
            </a:br>
            <a:r>
              <a:rPr lang="en-GB" sz="2000" b="1" dirty="0"/>
              <a:t> </a:t>
            </a:r>
            <a:r>
              <a:rPr lang="en-GB" sz="1300" b="1" dirty="0"/>
              <a:t>Meeting Of European National Platforms and HFA Focal Points</a:t>
            </a:r>
            <a:br>
              <a:rPr lang="en-GB" sz="1300" b="1" dirty="0"/>
            </a:br>
            <a:r>
              <a:rPr lang="en-GB" sz="1300" b="1" dirty="0" smtClean="0"/>
              <a:t>London </a:t>
            </a:r>
            <a:r>
              <a:rPr lang="en-US" sz="1300" b="1" dirty="0" smtClean="0"/>
              <a:t>11–13 </a:t>
            </a:r>
            <a:r>
              <a:rPr lang="en-US" sz="1300" b="1" dirty="0"/>
              <a:t>November, </a:t>
            </a:r>
            <a:r>
              <a:rPr lang="en-US" sz="1300" b="1" dirty="0" smtClean="0"/>
              <a:t>2009</a:t>
            </a:r>
            <a:r>
              <a:rPr lang="en-GB" sz="1300" b="1" dirty="0" smtClean="0"/>
              <a:t> </a:t>
            </a:r>
            <a:r>
              <a:rPr lang="en-GB" sz="2400" dirty="0">
                <a:solidFill>
                  <a:schemeClr val="accent2">
                    <a:lumMod val="50000"/>
                  </a:schemeClr>
                </a:solidFill>
              </a:rPr>
              <a:t/>
            </a:r>
            <a:br>
              <a:rPr lang="en-GB" sz="2400" dirty="0">
                <a:solidFill>
                  <a:schemeClr val="accent2">
                    <a:lumMod val="50000"/>
                  </a:schemeClr>
                </a:solidFill>
              </a:rPr>
            </a:br>
            <a:r>
              <a:rPr lang="en-GB" sz="2400" dirty="0" smtClean="0">
                <a:solidFill>
                  <a:schemeClr val="accent2">
                    <a:lumMod val="50000"/>
                  </a:schemeClr>
                </a:solidFill>
              </a:rPr>
              <a:t>Safer Schools </a:t>
            </a:r>
            <a:br>
              <a:rPr lang="en-GB" sz="2400" dirty="0" smtClean="0">
                <a:solidFill>
                  <a:schemeClr val="accent2">
                    <a:lumMod val="50000"/>
                  </a:schemeClr>
                </a:solidFill>
              </a:rPr>
            </a:br>
            <a:r>
              <a:rPr lang="en-GB" sz="2400" dirty="0" smtClean="0">
                <a:solidFill>
                  <a:schemeClr val="accent2">
                    <a:lumMod val="50000"/>
                  </a:schemeClr>
                </a:solidFill>
              </a:rPr>
              <a:t>“</a:t>
            </a:r>
            <a:r>
              <a:rPr lang="en-GB" sz="1800" i="1" dirty="0" smtClean="0">
                <a:solidFill>
                  <a:schemeClr val="accent2">
                    <a:lumMod val="50000"/>
                  </a:schemeClr>
                </a:solidFill>
              </a:rPr>
              <a:t>Their role within DRR”                        </a:t>
            </a:r>
            <a:r>
              <a:rPr lang="en-GB" sz="2000" dirty="0" smtClean="0"/>
              <a:t/>
            </a:r>
            <a:br>
              <a:rPr lang="en-GB" sz="2000" dirty="0" smtClean="0"/>
            </a:br>
            <a:r>
              <a:rPr lang="en-GB" sz="2400" dirty="0" smtClean="0">
                <a:solidFill>
                  <a:schemeClr val="accent2">
                    <a:lumMod val="50000"/>
                  </a:schemeClr>
                </a:solidFill>
              </a:rPr>
              <a:t>                </a:t>
            </a:r>
            <a:r>
              <a:rPr lang="en-GB" sz="2000" dirty="0" smtClean="0"/>
              <a:t/>
            </a:r>
            <a:br>
              <a:rPr lang="en-GB" sz="2000" dirty="0" smtClean="0"/>
            </a:br>
            <a:r>
              <a:rPr lang="en-GB" sz="2400" dirty="0" smtClean="0">
                <a:solidFill>
                  <a:schemeClr val="accent2">
                    <a:lumMod val="50000"/>
                  </a:schemeClr>
                </a:solidFill>
              </a:rPr>
              <a:t> </a:t>
            </a:r>
            <a:endParaRPr lang="en-GB" sz="2400" dirty="0">
              <a:solidFill>
                <a:schemeClr val="accent2">
                  <a:lumMod val="50000"/>
                </a:schemeClr>
              </a:solidFill>
            </a:endParaRPr>
          </a:p>
        </p:txBody>
      </p:sp>
      <p:graphicFrame>
        <p:nvGraphicFramePr>
          <p:cNvPr id="1027" name="Object 3"/>
          <p:cNvGraphicFramePr>
            <a:graphicFrameLocks noChangeAspect="1"/>
          </p:cNvGraphicFramePr>
          <p:nvPr/>
        </p:nvGraphicFramePr>
        <p:xfrm>
          <a:off x="142844" y="142852"/>
          <a:ext cx="628650" cy="638175"/>
        </p:xfrm>
        <a:graphic>
          <a:graphicData uri="http://schemas.openxmlformats.org/presentationml/2006/ole">
            <p:oleObj spid="_x0000_s55299" r:id="rId5" imgW="627840" imgH="638280" progId="">
              <p:embed/>
            </p:oleObj>
          </a:graphicData>
        </a:graphic>
      </p:graphicFrame>
      <p:sp>
        <p:nvSpPr>
          <p:cNvPr id="6" name="TextBox 5"/>
          <p:cNvSpPr txBox="1"/>
          <p:nvPr/>
        </p:nvSpPr>
        <p:spPr>
          <a:xfrm>
            <a:off x="500034" y="1714488"/>
            <a:ext cx="8143932" cy="2062103"/>
          </a:xfrm>
          <a:prstGeom prst="rect">
            <a:avLst/>
          </a:prstGeom>
          <a:noFill/>
        </p:spPr>
        <p:txBody>
          <a:bodyPr wrap="square" rtlCol="0">
            <a:spAutoFit/>
          </a:bodyPr>
          <a:lstStyle/>
          <a:p>
            <a:r>
              <a:rPr lang="en-GB" sz="1600" b="1" dirty="0" smtClean="0"/>
              <a:t>Global </a:t>
            </a:r>
            <a:r>
              <a:rPr lang="en-GB" sz="1600" b="1" dirty="0" smtClean="0"/>
              <a:t>News example</a:t>
            </a:r>
          </a:p>
          <a:p>
            <a:endParaRPr lang="en-GB" sz="1600" dirty="0" smtClean="0"/>
          </a:p>
          <a:p>
            <a:r>
              <a:rPr lang="en-GB" sz="1600" dirty="0" smtClean="0"/>
              <a:t>Source China Daily 13</a:t>
            </a:r>
            <a:r>
              <a:rPr lang="en-GB" sz="1600" baseline="30000" dirty="0" smtClean="0"/>
              <a:t>th</a:t>
            </a:r>
            <a:r>
              <a:rPr lang="en-GB" sz="1600" dirty="0" smtClean="0"/>
              <a:t> July 09</a:t>
            </a:r>
          </a:p>
          <a:p>
            <a:r>
              <a:rPr lang="en-GB" sz="1600" dirty="0" smtClean="0"/>
              <a:t>In </a:t>
            </a:r>
            <a:r>
              <a:rPr lang="en-GB" sz="1600" b="1" dirty="0" smtClean="0"/>
              <a:t>China</a:t>
            </a:r>
            <a:r>
              <a:rPr lang="en-GB" sz="1600" dirty="0" smtClean="0"/>
              <a:t> the </a:t>
            </a:r>
            <a:r>
              <a:rPr lang="en-GB" sz="1600" b="1" dirty="0" smtClean="0"/>
              <a:t>National Government </a:t>
            </a:r>
            <a:r>
              <a:rPr lang="en-GB" sz="1600" dirty="0" smtClean="0"/>
              <a:t>announced in July that 300,000 schools were to be immediately assessed for resilience and construction standards. That the responsibility for the schools would fall squarely with the district authorities, meaning if their schools fail, they will be held accountable. An interesting approach to ensure accountability, minimum corruption and a truly national 'cluster' approach to quickly addressing a national challenge. </a:t>
            </a:r>
            <a:endParaRPr lang="en-GB" sz="16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accent5">
              <a:lumMod val="40000"/>
              <a:lumOff val="60000"/>
            </a:schemeClr>
          </a:solidFill>
        </p:spPr>
        <p:txBody>
          <a:bodyPr/>
          <a:lstStyle/>
          <a:p>
            <a:pPr>
              <a:buNone/>
            </a:pPr>
            <a:endParaRPr lang="en-GB" dirty="0" smtClean="0"/>
          </a:p>
          <a:p>
            <a:pPr algn="ctr">
              <a:buNone/>
            </a:pPr>
            <a:endParaRPr lang="en-GB" dirty="0" smtClean="0"/>
          </a:p>
          <a:p>
            <a:pPr algn="ctr">
              <a:buNone/>
            </a:pPr>
            <a:endParaRPr lang="en-GB" dirty="0"/>
          </a:p>
          <a:p>
            <a:pPr algn="ctr">
              <a:buNone/>
            </a:pPr>
            <a:r>
              <a:rPr lang="en-GB" dirty="0" smtClean="0"/>
              <a:t/>
            </a:r>
            <a:br>
              <a:rPr lang="en-GB" dirty="0" smtClean="0"/>
            </a:br>
            <a:endParaRPr lang="en-GB" dirty="0" smtClean="0"/>
          </a:p>
        </p:txBody>
      </p:sp>
      <p:graphicFrame>
        <p:nvGraphicFramePr>
          <p:cNvPr id="1026" name="Object 2"/>
          <p:cNvGraphicFramePr>
            <a:graphicFrameLocks noChangeAspect="1"/>
          </p:cNvGraphicFramePr>
          <p:nvPr/>
        </p:nvGraphicFramePr>
        <p:xfrm>
          <a:off x="8358214" y="142852"/>
          <a:ext cx="628650" cy="638175"/>
        </p:xfrm>
        <a:graphic>
          <a:graphicData uri="http://schemas.openxmlformats.org/presentationml/2006/ole">
            <p:oleObj spid="_x0000_s56322" r:id="rId4" imgW="627840" imgH="638280" progId="">
              <p:embed/>
            </p:oleObj>
          </a:graphicData>
        </a:graphic>
      </p:graphicFrame>
      <p:sp>
        <p:nvSpPr>
          <p:cNvPr id="2" name="Title 1"/>
          <p:cNvSpPr>
            <a:spLocks noGrp="1"/>
          </p:cNvSpPr>
          <p:nvPr>
            <p:ph type="title"/>
          </p:nvPr>
        </p:nvSpPr>
        <p:spPr>
          <a:xfrm>
            <a:off x="428596" y="142852"/>
            <a:ext cx="8229600" cy="1214446"/>
          </a:xfrm>
        </p:spPr>
        <p:txBody>
          <a:bodyPr>
            <a:normAutofit fontScale="90000"/>
          </a:bodyPr>
          <a:lstStyle/>
          <a:p>
            <a:r>
              <a:rPr lang="en-GB" sz="2400" dirty="0" smtClean="0">
                <a:solidFill>
                  <a:schemeClr val="accent2">
                    <a:lumMod val="50000"/>
                  </a:schemeClr>
                </a:solidFill>
              </a:rPr>
              <a:t/>
            </a:r>
            <a:br>
              <a:rPr lang="en-GB" sz="2400" dirty="0" smtClean="0">
                <a:solidFill>
                  <a:schemeClr val="accent2">
                    <a:lumMod val="50000"/>
                  </a:schemeClr>
                </a:solidFill>
              </a:rPr>
            </a:br>
            <a:r>
              <a:rPr lang="en-GB" sz="2400" dirty="0" smtClean="0">
                <a:solidFill>
                  <a:schemeClr val="accent2">
                    <a:lumMod val="50000"/>
                  </a:schemeClr>
                </a:solidFill>
              </a:rPr>
              <a:t/>
            </a:r>
            <a:br>
              <a:rPr lang="en-GB" sz="2400" dirty="0" smtClean="0">
                <a:solidFill>
                  <a:schemeClr val="accent2">
                    <a:lumMod val="50000"/>
                  </a:schemeClr>
                </a:solidFill>
              </a:rPr>
            </a:br>
            <a:r>
              <a:rPr lang="en-GB" sz="2000" b="1" dirty="0"/>
              <a:t> </a:t>
            </a:r>
            <a:r>
              <a:rPr lang="en-GB" sz="1300" b="1" dirty="0"/>
              <a:t>Meeting Of European National Platforms and HFA Focal Points</a:t>
            </a:r>
            <a:br>
              <a:rPr lang="en-GB" sz="1300" b="1" dirty="0"/>
            </a:br>
            <a:r>
              <a:rPr lang="en-GB" sz="1300" b="1" dirty="0" smtClean="0"/>
              <a:t>London </a:t>
            </a:r>
            <a:r>
              <a:rPr lang="en-US" sz="1300" b="1" dirty="0" smtClean="0"/>
              <a:t>11–13 </a:t>
            </a:r>
            <a:r>
              <a:rPr lang="en-US" sz="1300" b="1" dirty="0"/>
              <a:t>November, </a:t>
            </a:r>
            <a:r>
              <a:rPr lang="en-US" sz="1300" b="1" dirty="0" smtClean="0"/>
              <a:t>2009</a:t>
            </a:r>
            <a:r>
              <a:rPr lang="en-GB" sz="1300" b="1" dirty="0" smtClean="0"/>
              <a:t> </a:t>
            </a:r>
            <a:r>
              <a:rPr lang="en-GB" sz="2400" dirty="0">
                <a:solidFill>
                  <a:schemeClr val="accent2">
                    <a:lumMod val="50000"/>
                  </a:schemeClr>
                </a:solidFill>
              </a:rPr>
              <a:t/>
            </a:r>
            <a:br>
              <a:rPr lang="en-GB" sz="2400" dirty="0">
                <a:solidFill>
                  <a:schemeClr val="accent2">
                    <a:lumMod val="50000"/>
                  </a:schemeClr>
                </a:solidFill>
              </a:rPr>
            </a:br>
            <a:r>
              <a:rPr lang="en-GB" sz="2400" dirty="0" smtClean="0">
                <a:solidFill>
                  <a:schemeClr val="accent2">
                    <a:lumMod val="50000"/>
                  </a:schemeClr>
                </a:solidFill>
              </a:rPr>
              <a:t>Safer Schools </a:t>
            </a:r>
            <a:br>
              <a:rPr lang="en-GB" sz="2400" dirty="0" smtClean="0">
                <a:solidFill>
                  <a:schemeClr val="accent2">
                    <a:lumMod val="50000"/>
                  </a:schemeClr>
                </a:solidFill>
              </a:rPr>
            </a:br>
            <a:r>
              <a:rPr lang="en-GB" sz="2400" dirty="0" smtClean="0">
                <a:solidFill>
                  <a:schemeClr val="accent2">
                    <a:lumMod val="50000"/>
                  </a:schemeClr>
                </a:solidFill>
              </a:rPr>
              <a:t>“</a:t>
            </a:r>
            <a:r>
              <a:rPr lang="en-GB" sz="1800" i="1" dirty="0" smtClean="0">
                <a:solidFill>
                  <a:schemeClr val="accent2">
                    <a:lumMod val="50000"/>
                  </a:schemeClr>
                </a:solidFill>
              </a:rPr>
              <a:t>Their role within DRR”                        </a:t>
            </a:r>
            <a:r>
              <a:rPr lang="en-GB" sz="2000" dirty="0" smtClean="0"/>
              <a:t/>
            </a:r>
            <a:br>
              <a:rPr lang="en-GB" sz="2000" dirty="0" smtClean="0"/>
            </a:br>
            <a:r>
              <a:rPr lang="en-GB" sz="2400" dirty="0" smtClean="0">
                <a:solidFill>
                  <a:schemeClr val="accent2">
                    <a:lumMod val="50000"/>
                  </a:schemeClr>
                </a:solidFill>
              </a:rPr>
              <a:t>                </a:t>
            </a:r>
            <a:r>
              <a:rPr lang="en-GB" sz="2000" dirty="0" smtClean="0"/>
              <a:t/>
            </a:r>
            <a:br>
              <a:rPr lang="en-GB" sz="2000" dirty="0" smtClean="0"/>
            </a:br>
            <a:r>
              <a:rPr lang="en-GB" sz="2400" dirty="0" smtClean="0">
                <a:solidFill>
                  <a:schemeClr val="accent2">
                    <a:lumMod val="50000"/>
                  </a:schemeClr>
                </a:solidFill>
              </a:rPr>
              <a:t> </a:t>
            </a:r>
            <a:endParaRPr lang="en-GB" sz="2400" dirty="0">
              <a:solidFill>
                <a:schemeClr val="accent2">
                  <a:lumMod val="50000"/>
                </a:schemeClr>
              </a:solidFill>
            </a:endParaRPr>
          </a:p>
        </p:txBody>
      </p:sp>
      <p:graphicFrame>
        <p:nvGraphicFramePr>
          <p:cNvPr id="1027" name="Object 3"/>
          <p:cNvGraphicFramePr>
            <a:graphicFrameLocks noChangeAspect="1"/>
          </p:cNvGraphicFramePr>
          <p:nvPr/>
        </p:nvGraphicFramePr>
        <p:xfrm>
          <a:off x="142844" y="142852"/>
          <a:ext cx="628650" cy="638175"/>
        </p:xfrm>
        <a:graphic>
          <a:graphicData uri="http://schemas.openxmlformats.org/presentationml/2006/ole">
            <p:oleObj spid="_x0000_s56323" r:id="rId5" imgW="627840" imgH="638280" progId="">
              <p:embed/>
            </p:oleObj>
          </a:graphicData>
        </a:graphic>
      </p:graphicFrame>
      <p:sp>
        <p:nvSpPr>
          <p:cNvPr id="6" name="TextBox 5"/>
          <p:cNvSpPr txBox="1"/>
          <p:nvPr/>
        </p:nvSpPr>
        <p:spPr>
          <a:xfrm>
            <a:off x="428596" y="1500174"/>
            <a:ext cx="8286808" cy="4401205"/>
          </a:xfrm>
          <a:prstGeom prst="rect">
            <a:avLst/>
          </a:prstGeom>
          <a:noFill/>
        </p:spPr>
        <p:txBody>
          <a:bodyPr wrap="square" rtlCol="0">
            <a:spAutoFit/>
          </a:bodyPr>
          <a:lstStyle/>
          <a:p>
            <a:pPr algn="ctr"/>
            <a:r>
              <a:rPr lang="en-GB" sz="1600" b="1" dirty="0" smtClean="0"/>
              <a:t>DR Education project </a:t>
            </a:r>
            <a:r>
              <a:rPr lang="en-GB" sz="1600" b="1" dirty="0" smtClean="0"/>
              <a:t>p</a:t>
            </a:r>
            <a:r>
              <a:rPr lang="en-GB" sz="1600" b="1" dirty="0" smtClean="0"/>
              <a:t>ublications example in </a:t>
            </a:r>
            <a:r>
              <a:rPr lang="en-GB" sz="1600" b="1" dirty="0" smtClean="0"/>
              <a:t>2009</a:t>
            </a:r>
          </a:p>
          <a:p>
            <a:endParaRPr lang="en-GB" sz="1600" b="1" dirty="0" smtClean="0"/>
          </a:p>
          <a:p>
            <a:pPr lvl="1" algn="ctr"/>
            <a:r>
              <a:rPr lang="en-GB" sz="1600" dirty="0" smtClean="0"/>
              <a:t>“Child Friendly Schools Infrastructure </a:t>
            </a:r>
            <a:r>
              <a:rPr lang="en-GB" sz="1600" dirty="0" smtClean="0"/>
              <a:t>Standards </a:t>
            </a:r>
            <a:r>
              <a:rPr lang="en-GB" sz="1600" dirty="0" smtClean="0"/>
              <a:t>and Guidelines” </a:t>
            </a:r>
          </a:p>
          <a:p>
            <a:pPr lvl="1" algn="ctr"/>
            <a:r>
              <a:rPr lang="en-GB" sz="1600" dirty="0" smtClean="0"/>
              <a:t>Primary and </a:t>
            </a:r>
            <a:r>
              <a:rPr lang="en-GB" sz="1600" dirty="0" err="1" smtClean="0"/>
              <a:t>Tronc</a:t>
            </a:r>
            <a:r>
              <a:rPr lang="en-GB" sz="1600" dirty="0" smtClean="0"/>
              <a:t> </a:t>
            </a:r>
            <a:r>
              <a:rPr lang="en-GB" sz="1600" dirty="0" err="1" smtClean="0"/>
              <a:t>Commun</a:t>
            </a:r>
            <a:r>
              <a:rPr lang="en-GB" sz="1600" dirty="0" smtClean="0"/>
              <a:t> schools </a:t>
            </a:r>
          </a:p>
          <a:p>
            <a:pPr lvl="1" algn="ctr"/>
            <a:r>
              <a:rPr lang="en-GB" sz="1600" b="1" dirty="0" smtClean="0"/>
              <a:t>Rwanda Ministry of Education </a:t>
            </a:r>
          </a:p>
          <a:p>
            <a:pPr lvl="1" algn="ctr"/>
            <a:r>
              <a:rPr lang="en-GB" sz="1600" dirty="0" smtClean="0"/>
              <a:t>An Approved document </a:t>
            </a:r>
            <a:r>
              <a:rPr lang="en-GB" sz="1600" dirty="0" smtClean="0"/>
              <a:t>August 2009</a:t>
            </a:r>
          </a:p>
          <a:p>
            <a:endParaRPr lang="en-GB" sz="1600" dirty="0" smtClean="0"/>
          </a:p>
          <a:p>
            <a:pPr lvl="3"/>
            <a:r>
              <a:rPr lang="en-GB" sz="1200" dirty="0" smtClean="0"/>
              <a:t>Lead </a:t>
            </a:r>
            <a:r>
              <a:rPr lang="en-GB" sz="1200" dirty="0" smtClean="0"/>
              <a:t>Coordination; </a:t>
            </a:r>
            <a:r>
              <a:rPr lang="en-GB" sz="1200" dirty="0" err="1" smtClean="0"/>
              <a:t>Eudes</a:t>
            </a:r>
            <a:r>
              <a:rPr lang="en-GB" sz="1200" dirty="0" smtClean="0"/>
              <a:t> </a:t>
            </a:r>
            <a:r>
              <a:rPr lang="en-GB" sz="1200" dirty="0" err="1" smtClean="0"/>
              <a:t>Kayumba</a:t>
            </a:r>
            <a:r>
              <a:rPr lang="en-GB" sz="1200" dirty="0" smtClean="0"/>
              <a:t> / </a:t>
            </a:r>
            <a:r>
              <a:rPr lang="en-GB" sz="1200" dirty="0" err="1" smtClean="0"/>
              <a:t>Diogene</a:t>
            </a:r>
            <a:r>
              <a:rPr lang="en-GB" sz="1200" dirty="0" smtClean="0"/>
              <a:t> </a:t>
            </a:r>
            <a:r>
              <a:rPr lang="en-GB" sz="1200" dirty="0" err="1" smtClean="0"/>
              <a:t>Mulindahabi</a:t>
            </a:r>
            <a:r>
              <a:rPr lang="en-GB" sz="1200" dirty="0" smtClean="0"/>
              <a:t> MINEDUC Director of Schools Construction</a:t>
            </a:r>
          </a:p>
          <a:p>
            <a:pPr lvl="3"/>
            <a:r>
              <a:rPr lang="en-GB" sz="1200" dirty="0" smtClean="0"/>
              <a:t>Lead Partner; Luca </a:t>
            </a:r>
            <a:r>
              <a:rPr lang="en-GB" sz="1200" dirty="0" err="1" smtClean="0"/>
              <a:t>Ginoulhiac</a:t>
            </a:r>
            <a:r>
              <a:rPr lang="en-GB" sz="1200" dirty="0" smtClean="0"/>
              <a:t> UNICEF Construction specialist</a:t>
            </a:r>
          </a:p>
          <a:p>
            <a:pPr lvl="3"/>
            <a:r>
              <a:rPr lang="en-GB" sz="1200" dirty="0" smtClean="0"/>
              <a:t>Lead Author; Seki Hirano Schools Infrastructure </a:t>
            </a:r>
            <a:r>
              <a:rPr lang="en-GB" sz="1200" dirty="0" smtClean="0"/>
              <a:t>consultant assistant </a:t>
            </a:r>
            <a:r>
              <a:rPr lang="en-GB" sz="1200" dirty="0" err="1" smtClean="0"/>
              <a:t>Annika</a:t>
            </a:r>
            <a:r>
              <a:rPr lang="en-GB" sz="1200" dirty="0" smtClean="0"/>
              <a:t> </a:t>
            </a:r>
            <a:r>
              <a:rPr lang="en-GB" sz="1200" dirty="0" err="1" smtClean="0"/>
              <a:t>Grafweg</a:t>
            </a:r>
            <a:endParaRPr lang="en-GB" sz="1200" dirty="0" smtClean="0"/>
          </a:p>
          <a:p>
            <a:pPr lvl="3"/>
            <a:endParaRPr lang="en-GB" sz="1200" dirty="0" smtClean="0"/>
          </a:p>
          <a:p>
            <a:pPr lvl="1"/>
            <a:r>
              <a:rPr lang="en-GB" sz="1600" dirty="0" smtClean="0"/>
              <a:t>A comprehensive document reviewing, assessing and recommendations for all aspects of developing a safe child friendly school environment. Pioneered within Rwanda, a beacon for Africa  and as a potential model for global educational environments.</a:t>
            </a:r>
          </a:p>
          <a:p>
            <a:pPr lvl="1"/>
            <a:r>
              <a:rPr lang="en-GB" sz="1400" dirty="0" smtClean="0">
                <a:hlinkClick r:id="rId6" action="ppaction://hlinkfile"/>
              </a:rPr>
              <a:t>Rwanda_Child_Friendly_Schools_infrastructure_standards_and_guidelines[1].</a:t>
            </a:r>
            <a:r>
              <a:rPr lang="en-GB" sz="1400" dirty="0" err="1" smtClean="0">
                <a:hlinkClick r:id="rId6" action="ppaction://hlinkfile"/>
              </a:rPr>
              <a:t>pdf</a:t>
            </a:r>
            <a:endParaRPr lang="en-GB" sz="1400" dirty="0" smtClean="0"/>
          </a:p>
          <a:p>
            <a:endParaRPr lang="en-GB" b="1" dirty="0" smtClean="0"/>
          </a:p>
          <a:p>
            <a:endParaRPr lang="en-GB" b="1" dirty="0" smtClean="0"/>
          </a:p>
          <a:p>
            <a:endParaRPr lang="en-GB"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accent5">
              <a:lumMod val="40000"/>
              <a:lumOff val="60000"/>
            </a:schemeClr>
          </a:solidFill>
        </p:spPr>
        <p:txBody>
          <a:bodyPr/>
          <a:lstStyle/>
          <a:p>
            <a:pPr>
              <a:buNone/>
            </a:pPr>
            <a:endParaRPr lang="en-GB" dirty="0" smtClean="0"/>
          </a:p>
          <a:p>
            <a:pPr algn="ctr">
              <a:buNone/>
            </a:pPr>
            <a:endParaRPr lang="en-GB" dirty="0" smtClean="0"/>
          </a:p>
          <a:p>
            <a:pPr algn="ctr">
              <a:buNone/>
            </a:pPr>
            <a:endParaRPr lang="en-GB" dirty="0"/>
          </a:p>
          <a:p>
            <a:pPr algn="ctr">
              <a:buNone/>
            </a:pPr>
            <a:r>
              <a:rPr lang="en-GB" dirty="0" smtClean="0"/>
              <a:t/>
            </a:r>
            <a:br>
              <a:rPr lang="en-GB" dirty="0" smtClean="0"/>
            </a:br>
            <a:endParaRPr lang="en-GB" dirty="0" smtClean="0"/>
          </a:p>
          <a:p>
            <a:pPr algn="ctr">
              <a:buNone/>
            </a:pPr>
            <a:endParaRPr lang="en-GB" dirty="0"/>
          </a:p>
        </p:txBody>
      </p:sp>
      <p:graphicFrame>
        <p:nvGraphicFramePr>
          <p:cNvPr id="1026" name="Object 2"/>
          <p:cNvGraphicFramePr>
            <a:graphicFrameLocks noChangeAspect="1"/>
          </p:cNvGraphicFramePr>
          <p:nvPr/>
        </p:nvGraphicFramePr>
        <p:xfrm>
          <a:off x="8358214" y="142852"/>
          <a:ext cx="628650" cy="638175"/>
        </p:xfrm>
        <a:graphic>
          <a:graphicData uri="http://schemas.openxmlformats.org/presentationml/2006/ole">
            <p:oleObj spid="_x0000_s74754" r:id="rId4" imgW="627840" imgH="638280" progId="">
              <p:embed/>
            </p:oleObj>
          </a:graphicData>
        </a:graphic>
      </p:graphicFrame>
      <p:sp>
        <p:nvSpPr>
          <p:cNvPr id="2" name="Title 1"/>
          <p:cNvSpPr>
            <a:spLocks noGrp="1"/>
          </p:cNvSpPr>
          <p:nvPr>
            <p:ph type="title"/>
          </p:nvPr>
        </p:nvSpPr>
        <p:spPr>
          <a:xfrm>
            <a:off x="428596" y="142852"/>
            <a:ext cx="8229600" cy="1214446"/>
          </a:xfrm>
        </p:spPr>
        <p:txBody>
          <a:bodyPr>
            <a:normAutofit fontScale="90000"/>
          </a:bodyPr>
          <a:lstStyle/>
          <a:p>
            <a:r>
              <a:rPr lang="en-GB" sz="2400" dirty="0" smtClean="0">
                <a:solidFill>
                  <a:schemeClr val="accent2">
                    <a:lumMod val="50000"/>
                  </a:schemeClr>
                </a:solidFill>
              </a:rPr>
              <a:t/>
            </a:r>
            <a:br>
              <a:rPr lang="en-GB" sz="2400" dirty="0" smtClean="0">
                <a:solidFill>
                  <a:schemeClr val="accent2">
                    <a:lumMod val="50000"/>
                  </a:schemeClr>
                </a:solidFill>
              </a:rPr>
            </a:br>
            <a:r>
              <a:rPr lang="en-GB" sz="2400" dirty="0" smtClean="0">
                <a:solidFill>
                  <a:schemeClr val="accent2">
                    <a:lumMod val="50000"/>
                  </a:schemeClr>
                </a:solidFill>
              </a:rPr>
              <a:t/>
            </a:r>
            <a:br>
              <a:rPr lang="en-GB" sz="2400" dirty="0" smtClean="0">
                <a:solidFill>
                  <a:schemeClr val="accent2">
                    <a:lumMod val="50000"/>
                  </a:schemeClr>
                </a:solidFill>
              </a:rPr>
            </a:br>
            <a:r>
              <a:rPr lang="en-GB" sz="2000" b="1" dirty="0"/>
              <a:t> </a:t>
            </a:r>
            <a:r>
              <a:rPr lang="en-GB" sz="1300" b="1" dirty="0"/>
              <a:t>Meeting Of European National Platforms and HFA Focal Points</a:t>
            </a:r>
            <a:br>
              <a:rPr lang="en-GB" sz="1300" b="1" dirty="0"/>
            </a:br>
            <a:r>
              <a:rPr lang="en-GB" sz="1300" b="1" dirty="0" smtClean="0"/>
              <a:t>London </a:t>
            </a:r>
            <a:r>
              <a:rPr lang="en-US" sz="1300" b="1" dirty="0" smtClean="0"/>
              <a:t>11–13 </a:t>
            </a:r>
            <a:r>
              <a:rPr lang="en-US" sz="1300" b="1" dirty="0"/>
              <a:t>November, </a:t>
            </a:r>
            <a:r>
              <a:rPr lang="en-US" sz="1300" b="1" dirty="0" smtClean="0"/>
              <a:t>2009</a:t>
            </a:r>
            <a:r>
              <a:rPr lang="en-GB" sz="1300" b="1" dirty="0" smtClean="0"/>
              <a:t> </a:t>
            </a:r>
            <a:r>
              <a:rPr lang="en-GB" sz="2400" dirty="0">
                <a:solidFill>
                  <a:schemeClr val="accent2">
                    <a:lumMod val="50000"/>
                  </a:schemeClr>
                </a:solidFill>
              </a:rPr>
              <a:t/>
            </a:r>
            <a:br>
              <a:rPr lang="en-GB" sz="2400" dirty="0">
                <a:solidFill>
                  <a:schemeClr val="accent2">
                    <a:lumMod val="50000"/>
                  </a:schemeClr>
                </a:solidFill>
              </a:rPr>
            </a:br>
            <a:r>
              <a:rPr lang="en-GB" sz="2400" dirty="0" smtClean="0">
                <a:solidFill>
                  <a:schemeClr val="accent2">
                    <a:lumMod val="50000"/>
                  </a:schemeClr>
                </a:solidFill>
              </a:rPr>
              <a:t>Safer Schools </a:t>
            </a:r>
            <a:br>
              <a:rPr lang="en-GB" sz="2400" dirty="0" smtClean="0">
                <a:solidFill>
                  <a:schemeClr val="accent2">
                    <a:lumMod val="50000"/>
                  </a:schemeClr>
                </a:solidFill>
              </a:rPr>
            </a:br>
            <a:r>
              <a:rPr lang="en-GB" sz="2400" dirty="0" smtClean="0">
                <a:solidFill>
                  <a:schemeClr val="accent2">
                    <a:lumMod val="50000"/>
                  </a:schemeClr>
                </a:solidFill>
              </a:rPr>
              <a:t>“</a:t>
            </a:r>
            <a:r>
              <a:rPr lang="en-GB" sz="1800" i="1" dirty="0" smtClean="0">
                <a:solidFill>
                  <a:schemeClr val="accent2">
                    <a:lumMod val="50000"/>
                  </a:schemeClr>
                </a:solidFill>
              </a:rPr>
              <a:t>Their role within DRR”                        </a:t>
            </a:r>
            <a:r>
              <a:rPr lang="en-GB" sz="2000" dirty="0" smtClean="0"/>
              <a:t/>
            </a:r>
            <a:br>
              <a:rPr lang="en-GB" sz="2000" dirty="0" smtClean="0"/>
            </a:br>
            <a:r>
              <a:rPr lang="en-GB" sz="2400" dirty="0" smtClean="0">
                <a:solidFill>
                  <a:schemeClr val="accent2">
                    <a:lumMod val="50000"/>
                  </a:schemeClr>
                </a:solidFill>
              </a:rPr>
              <a:t>                </a:t>
            </a:r>
            <a:r>
              <a:rPr lang="en-GB" sz="2000" dirty="0" smtClean="0"/>
              <a:t/>
            </a:r>
            <a:br>
              <a:rPr lang="en-GB" sz="2000" dirty="0" smtClean="0"/>
            </a:br>
            <a:r>
              <a:rPr lang="en-GB" sz="2400" dirty="0" smtClean="0">
                <a:solidFill>
                  <a:schemeClr val="accent2">
                    <a:lumMod val="50000"/>
                  </a:schemeClr>
                </a:solidFill>
              </a:rPr>
              <a:t> </a:t>
            </a:r>
            <a:endParaRPr lang="en-GB" sz="2400" dirty="0">
              <a:solidFill>
                <a:schemeClr val="accent2">
                  <a:lumMod val="50000"/>
                </a:schemeClr>
              </a:solidFill>
            </a:endParaRPr>
          </a:p>
        </p:txBody>
      </p:sp>
      <p:graphicFrame>
        <p:nvGraphicFramePr>
          <p:cNvPr id="1027" name="Object 3"/>
          <p:cNvGraphicFramePr>
            <a:graphicFrameLocks noChangeAspect="1"/>
          </p:cNvGraphicFramePr>
          <p:nvPr/>
        </p:nvGraphicFramePr>
        <p:xfrm>
          <a:off x="142844" y="142852"/>
          <a:ext cx="628650" cy="638175"/>
        </p:xfrm>
        <a:graphic>
          <a:graphicData uri="http://schemas.openxmlformats.org/presentationml/2006/ole">
            <p:oleObj spid="_x0000_s74755" r:id="rId5" imgW="627840" imgH="638280" progId="">
              <p:embed/>
            </p:oleObj>
          </a:graphicData>
        </a:graphic>
      </p:graphicFrame>
      <p:sp>
        <p:nvSpPr>
          <p:cNvPr id="6" name="TextBox 5"/>
          <p:cNvSpPr txBox="1"/>
          <p:nvPr/>
        </p:nvSpPr>
        <p:spPr>
          <a:xfrm>
            <a:off x="428596" y="1500174"/>
            <a:ext cx="8286808" cy="3600986"/>
          </a:xfrm>
          <a:prstGeom prst="rect">
            <a:avLst/>
          </a:prstGeom>
          <a:noFill/>
        </p:spPr>
        <p:txBody>
          <a:bodyPr wrap="square" rtlCol="0">
            <a:spAutoFit/>
          </a:bodyPr>
          <a:lstStyle/>
          <a:p>
            <a:endParaRPr lang="en-GB" sz="1600" b="1" dirty="0" smtClean="0"/>
          </a:p>
          <a:p>
            <a:endParaRPr lang="en-GB" sz="1600" b="1" dirty="0" smtClean="0"/>
          </a:p>
          <a:p>
            <a:r>
              <a:rPr lang="en-GB" sz="1600" b="1" dirty="0" smtClean="0"/>
              <a:t>DR Infrastructure Publications example in </a:t>
            </a:r>
            <a:r>
              <a:rPr lang="en-GB" sz="1600" b="1" dirty="0" smtClean="0"/>
              <a:t>2009</a:t>
            </a:r>
          </a:p>
          <a:p>
            <a:endParaRPr lang="en-GB" sz="1600" b="1" dirty="0" smtClean="0"/>
          </a:p>
          <a:p>
            <a:endParaRPr lang="en-GB" sz="1600" b="1" dirty="0" smtClean="0"/>
          </a:p>
          <a:p>
            <a:r>
              <a:rPr lang="en-GB" sz="1600" dirty="0" smtClean="0"/>
              <a:t>During 2009 COGSS DPE extended the </a:t>
            </a:r>
            <a:r>
              <a:rPr lang="en-GB" sz="1600" dirty="0" smtClean="0"/>
              <a:t>SPHERE </a:t>
            </a:r>
            <a:r>
              <a:rPr lang="en-GB" sz="1600" dirty="0" smtClean="0"/>
              <a:t>INEE companionship by collaborating  with the INEE </a:t>
            </a:r>
            <a:r>
              <a:rPr lang="en-GB" sz="1600" dirty="0" smtClean="0"/>
              <a:t>on </a:t>
            </a:r>
            <a:r>
              <a:rPr lang="en-GB" sz="1600" dirty="0" smtClean="0"/>
              <a:t>the development  and production of the publication the </a:t>
            </a:r>
            <a:endParaRPr lang="en-GB" sz="1600" dirty="0" smtClean="0"/>
          </a:p>
          <a:p>
            <a:pPr algn="ctr"/>
            <a:endParaRPr lang="en-GB" sz="1600" b="1" dirty="0" smtClean="0"/>
          </a:p>
          <a:p>
            <a:pPr algn="ctr"/>
            <a:r>
              <a:rPr lang="en-GB" sz="1600" b="1" dirty="0" smtClean="0"/>
              <a:t>“</a:t>
            </a:r>
            <a:r>
              <a:rPr lang="en-GB" sz="1600" b="1" dirty="0" smtClean="0"/>
              <a:t>Guidance Notes for  Safer School Construction “ </a:t>
            </a:r>
            <a:endParaRPr lang="en-GB" sz="1600" b="1" dirty="0" smtClean="0"/>
          </a:p>
          <a:p>
            <a:pPr algn="ctr"/>
            <a:r>
              <a:rPr lang="en-GB" sz="1600" b="1" dirty="0" smtClean="0"/>
              <a:t> </a:t>
            </a:r>
          </a:p>
          <a:p>
            <a:r>
              <a:rPr lang="en-GB" sz="1600" dirty="0" smtClean="0"/>
              <a:t>launched </a:t>
            </a:r>
            <a:r>
              <a:rPr lang="en-GB" sz="1600" dirty="0" smtClean="0"/>
              <a:t>at the Global Platform earlier in </a:t>
            </a:r>
            <a:r>
              <a:rPr lang="en-GB" sz="1600" dirty="0" smtClean="0"/>
              <a:t>2009 with </a:t>
            </a:r>
            <a:r>
              <a:rPr lang="en-GB" sz="1600" dirty="0" smtClean="0"/>
              <a:t>the support </a:t>
            </a:r>
            <a:r>
              <a:rPr lang="en-GB" sz="1600" dirty="0" smtClean="0"/>
              <a:t>of  the World </a:t>
            </a:r>
            <a:r>
              <a:rPr lang="en-GB" sz="1600" dirty="0" smtClean="0"/>
              <a:t>Bank. </a:t>
            </a:r>
            <a:r>
              <a:rPr lang="en-GB" sz="1600" u="sng" dirty="0" smtClean="0">
                <a:hlinkClick r:id="rId6"/>
              </a:rPr>
              <a:t>http://www.ineesite.org/assets/Guidance_Notes_Safer_School_Constructionfinal.pdf</a:t>
            </a:r>
            <a:r>
              <a:rPr lang="en-GB" sz="1600" dirty="0" smtClean="0"/>
              <a:t> </a:t>
            </a:r>
          </a:p>
          <a:p>
            <a:endParaRPr lang="en-GB" b="1" dirty="0" smtClean="0"/>
          </a:p>
          <a:p>
            <a:endParaRPr lang="en-GB"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accent5">
              <a:lumMod val="40000"/>
              <a:lumOff val="60000"/>
            </a:schemeClr>
          </a:solidFill>
        </p:spPr>
        <p:txBody>
          <a:bodyPr>
            <a:normAutofit/>
          </a:bodyPr>
          <a:lstStyle/>
          <a:p>
            <a:pPr>
              <a:buNone/>
            </a:pPr>
            <a:endParaRPr lang="en-GB" dirty="0" smtClean="0"/>
          </a:p>
          <a:p>
            <a:pPr algn="ctr">
              <a:buNone/>
            </a:pPr>
            <a:endParaRPr lang="en-GB" dirty="0" smtClean="0"/>
          </a:p>
          <a:p>
            <a:pPr marL="0" lvl="0" indent="0" fontAlgn="base">
              <a:spcBef>
                <a:spcPct val="0"/>
              </a:spcBef>
              <a:spcAft>
                <a:spcPct val="0"/>
              </a:spcAft>
              <a:buNone/>
            </a:pPr>
            <a:endParaRPr lang="en-GB" sz="1400" dirty="0" smtClean="0">
              <a:solidFill>
                <a:srgbClr val="000000"/>
              </a:solidFill>
              <a:latin typeface="Calibri" pitchFamily="34" charset="0"/>
              <a:ea typeface="Calibri" pitchFamily="34" charset="0"/>
              <a:cs typeface="AkzidenzGroteskBE-Regular" charset="0"/>
            </a:endParaRPr>
          </a:p>
          <a:p>
            <a:pPr marL="0" lvl="0" indent="0" fontAlgn="base">
              <a:spcBef>
                <a:spcPct val="0"/>
              </a:spcBef>
              <a:spcAft>
                <a:spcPct val="0"/>
              </a:spcAft>
              <a:buNone/>
            </a:pPr>
            <a:endParaRPr lang="en-GB" sz="1400" dirty="0" smtClean="0">
              <a:solidFill>
                <a:srgbClr val="000000"/>
              </a:solidFill>
              <a:latin typeface="Calibri" pitchFamily="34" charset="0"/>
              <a:ea typeface="Calibri" pitchFamily="34" charset="0"/>
              <a:cs typeface="AkzidenzGroteskBE-Regular" charset="0"/>
            </a:endParaRPr>
          </a:p>
          <a:p>
            <a:pPr marL="400050" lvl="1" indent="0" fontAlgn="base">
              <a:spcBef>
                <a:spcPct val="0"/>
              </a:spcBef>
              <a:spcAft>
                <a:spcPct val="0"/>
              </a:spcAft>
              <a:buNone/>
            </a:pPr>
            <a:r>
              <a:rPr lang="en-GB" sz="1600" b="1" dirty="0" smtClean="0">
                <a:solidFill>
                  <a:srgbClr val="000000"/>
                </a:solidFill>
                <a:latin typeface="Calibri" pitchFamily="34" charset="0"/>
                <a:ea typeface="Calibri" pitchFamily="34" charset="0"/>
                <a:cs typeface="AkzidenzGroteskBE-Regular" charset="0"/>
              </a:rPr>
              <a:t>The </a:t>
            </a:r>
            <a:r>
              <a:rPr lang="en-GB" sz="1600" b="1" i="1" dirty="0" smtClean="0">
                <a:solidFill>
                  <a:srgbClr val="000000"/>
                </a:solidFill>
                <a:latin typeface="Calibri" pitchFamily="34" charset="0"/>
                <a:ea typeface="Calibri" pitchFamily="34" charset="0"/>
                <a:cs typeface="AkzidenzGroteskBE-It" charset="0"/>
              </a:rPr>
              <a:t>Guidance Notes on Safer School </a:t>
            </a:r>
            <a:r>
              <a:rPr lang="en-GB" sz="1600" b="1" i="1" dirty="0" smtClean="0">
                <a:solidFill>
                  <a:srgbClr val="000000"/>
                </a:solidFill>
                <a:latin typeface="Calibri" pitchFamily="34" charset="0"/>
                <a:ea typeface="Calibri" pitchFamily="34" charset="0"/>
                <a:cs typeface="AkzidenzGroteskBE-It" charset="0"/>
              </a:rPr>
              <a:t>Construction  </a:t>
            </a:r>
            <a:r>
              <a:rPr lang="en-GB" sz="1600" dirty="0" smtClean="0">
                <a:solidFill>
                  <a:srgbClr val="000000"/>
                </a:solidFill>
                <a:latin typeface="Calibri" pitchFamily="34" charset="0"/>
                <a:ea typeface="Calibri" pitchFamily="34" charset="0"/>
                <a:cs typeface="AkzidenzGroteskBE-Regular" charset="0"/>
              </a:rPr>
              <a:t>present a framework of guiding principles</a:t>
            </a:r>
            <a:endParaRPr lang="en-GB" sz="1600" dirty="0" smtClean="0">
              <a:latin typeface="Arial" pitchFamily="34" charset="0"/>
              <a:cs typeface="Arial" pitchFamily="34" charset="0"/>
            </a:endParaRPr>
          </a:p>
          <a:p>
            <a:pPr marL="400050" lvl="1" indent="0" eaLnBrk="0" fontAlgn="base" hangingPunct="0">
              <a:spcBef>
                <a:spcPct val="0"/>
              </a:spcBef>
              <a:spcAft>
                <a:spcPct val="0"/>
              </a:spcAft>
              <a:buNone/>
            </a:pPr>
            <a:r>
              <a:rPr lang="en-GB" sz="1600" dirty="0" smtClean="0">
                <a:solidFill>
                  <a:srgbClr val="000000"/>
                </a:solidFill>
                <a:latin typeface="Calibri" pitchFamily="34" charset="0"/>
                <a:ea typeface="Calibri" pitchFamily="34" charset="0"/>
                <a:cs typeface="AkzidenzGroteskBE-Regular" charset="0"/>
              </a:rPr>
              <a:t>and general steps to develop a context-specific plan to address this critical gap to</a:t>
            </a:r>
            <a:endParaRPr lang="en-GB" sz="1600" dirty="0" smtClean="0">
              <a:latin typeface="Arial" pitchFamily="34" charset="0"/>
              <a:cs typeface="Arial" pitchFamily="34" charset="0"/>
            </a:endParaRPr>
          </a:p>
          <a:p>
            <a:pPr marL="400050" lvl="1" indent="0" eaLnBrk="0" fontAlgn="base" hangingPunct="0">
              <a:spcBef>
                <a:spcPct val="0"/>
              </a:spcBef>
              <a:spcAft>
                <a:spcPct val="0"/>
              </a:spcAft>
              <a:buNone/>
            </a:pPr>
            <a:r>
              <a:rPr lang="en-GB" sz="1600" dirty="0" smtClean="0">
                <a:solidFill>
                  <a:srgbClr val="000000"/>
                </a:solidFill>
                <a:latin typeface="Calibri" pitchFamily="34" charset="0"/>
                <a:ea typeface="Calibri" pitchFamily="34" charset="0"/>
                <a:cs typeface="AkzidenzGroteskBE-Regular" charset="0"/>
              </a:rPr>
              <a:t>reaching </a:t>
            </a:r>
            <a:r>
              <a:rPr lang="en-GB" sz="1600" dirty="0" smtClean="0">
                <a:solidFill>
                  <a:srgbClr val="000000"/>
                </a:solidFill>
                <a:latin typeface="Calibri" pitchFamily="34" charset="0"/>
                <a:ea typeface="Calibri" pitchFamily="34" charset="0"/>
                <a:cs typeface="AkzidenzGroteskBE-Regular" charset="0"/>
              </a:rPr>
              <a:t>Education For All </a:t>
            </a:r>
            <a:r>
              <a:rPr lang="en-GB" sz="1600" dirty="0" smtClean="0">
                <a:solidFill>
                  <a:srgbClr val="000000"/>
                </a:solidFill>
                <a:latin typeface="Calibri" pitchFamily="34" charset="0"/>
                <a:ea typeface="Calibri" pitchFamily="34" charset="0"/>
                <a:cs typeface="AkzidenzGroteskBE-Regular" charset="0"/>
              </a:rPr>
              <a:t>and the </a:t>
            </a:r>
            <a:r>
              <a:rPr lang="en-GB" sz="1600" dirty="0" smtClean="0">
                <a:solidFill>
                  <a:srgbClr val="000000"/>
                </a:solidFill>
                <a:latin typeface="Calibri" pitchFamily="34" charset="0"/>
                <a:ea typeface="Calibri" pitchFamily="34" charset="0"/>
                <a:cs typeface="AkzidenzGroteskBE-Regular" charset="0"/>
              </a:rPr>
              <a:t>Millennium Development Goals </a:t>
            </a:r>
            <a:r>
              <a:rPr lang="en-GB" sz="1600" dirty="0" smtClean="0">
                <a:solidFill>
                  <a:srgbClr val="000000"/>
                </a:solidFill>
                <a:latin typeface="Calibri" pitchFamily="34" charset="0"/>
                <a:ea typeface="Calibri" pitchFamily="34" charset="0"/>
                <a:cs typeface="AkzidenzGroteskBE-Regular" charset="0"/>
              </a:rPr>
              <a:t>through the disaster resilient construction and retrofitting </a:t>
            </a:r>
            <a:r>
              <a:rPr lang="en-GB" sz="1600" dirty="0" smtClean="0">
                <a:solidFill>
                  <a:srgbClr val="000000"/>
                </a:solidFill>
                <a:latin typeface="Calibri" pitchFamily="34" charset="0"/>
                <a:ea typeface="Calibri" pitchFamily="34" charset="0"/>
                <a:cs typeface="AkzidenzGroteskBE-Regular" charset="0"/>
              </a:rPr>
              <a:t>of school </a:t>
            </a:r>
            <a:r>
              <a:rPr lang="en-GB" sz="1600" dirty="0" smtClean="0">
                <a:solidFill>
                  <a:srgbClr val="000000"/>
                </a:solidFill>
                <a:latin typeface="Calibri" pitchFamily="34" charset="0"/>
                <a:ea typeface="Calibri" pitchFamily="34" charset="0"/>
                <a:cs typeface="AkzidenzGroteskBE-Regular" charset="0"/>
              </a:rPr>
              <a:t>buildings</a:t>
            </a:r>
            <a:r>
              <a:rPr lang="en-GB" sz="1600" dirty="0" smtClean="0">
                <a:solidFill>
                  <a:srgbClr val="000000"/>
                </a:solidFill>
                <a:latin typeface="Calibri" pitchFamily="34" charset="0"/>
                <a:ea typeface="Calibri" pitchFamily="34" charset="0"/>
                <a:cs typeface="AkzidenzGroteskBE-Regular" charset="0"/>
              </a:rPr>
              <a:t>.</a:t>
            </a:r>
          </a:p>
          <a:p>
            <a:pPr marL="400050" lvl="1" indent="0" eaLnBrk="0" fontAlgn="base" hangingPunct="0">
              <a:spcBef>
                <a:spcPct val="0"/>
              </a:spcBef>
              <a:spcAft>
                <a:spcPct val="0"/>
              </a:spcAft>
              <a:buNone/>
            </a:pPr>
            <a:r>
              <a:rPr lang="en-GB" sz="1600" dirty="0" smtClean="0">
                <a:solidFill>
                  <a:srgbClr val="000000"/>
                </a:solidFill>
                <a:latin typeface="Calibri" pitchFamily="34" charset="0"/>
                <a:ea typeface="Calibri" pitchFamily="34" charset="0"/>
                <a:cs typeface="AkzidenzGroteskBE-Regular" charset="0"/>
              </a:rPr>
              <a:t> </a:t>
            </a:r>
          </a:p>
          <a:p>
            <a:pPr marL="400050" lvl="1" indent="0" algn="ctr" eaLnBrk="0" fontAlgn="base" hangingPunct="0">
              <a:spcBef>
                <a:spcPct val="0"/>
              </a:spcBef>
              <a:spcAft>
                <a:spcPct val="0"/>
              </a:spcAft>
              <a:buNone/>
            </a:pPr>
            <a:r>
              <a:rPr lang="en-GB" sz="1600" dirty="0" smtClean="0">
                <a:solidFill>
                  <a:srgbClr val="000000"/>
                </a:solidFill>
                <a:latin typeface="Calibri" pitchFamily="34" charset="0"/>
                <a:ea typeface="Calibri" pitchFamily="34" charset="0"/>
                <a:cs typeface="AkzidenzGroteskBE-Regular" charset="0"/>
              </a:rPr>
              <a:t>The </a:t>
            </a:r>
            <a:r>
              <a:rPr lang="en-GB" sz="1600" dirty="0" smtClean="0">
                <a:solidFill>
                  <a:srgbClr val="000000"/>
                </a:solidFill>
                <a:latin typeface="Calibri" pitchFamily="34" charset="0"/>
                <a:ea typeface="Calibri" pitchFamily="34" charset="0"/>
                <a:cs typeface="AkzidenzGroteskBE-Regular" charset="0"/>
              </a:rPr>
              <a:t>guidance notes consist of four components:</a:t>
            </a:r>
            <a:endParaRPr lang="en-GB" sz="1600" dirty="0" smtClean="0">
              <a:latin typeface="Arial" pitchFamily="34" charset="0"/>
              <a:cs typeface="Arial" pitchFamily="34" charset="0"/>
            </a:endParaRPr>
          </a:p>
          <a:p>
            <a:pPr marL="400050" lvl="1" indent="0" algn="ctr" eaLnBrk="0" fontAlgn="base" hangingPunct="0">
              <a:spcBef>
                <a:spcPct val="0"/>
              </a:spcBef>
              <a:spcAft>
                <a:spcPct val="0"/>
              </a:spcAft>
              <a:buNone/>
            </a:pPr>
            <a:endParaRPr lang="en-GB" sz="1200" b="1" dirty="0" smtClean="0">
              <a:solidFill>
                <a:srgbClr val="000000"/>
              </a:solidFill>
              <a:latin typeface="Calibri" pitchFamily="34" charset="0"/>
              <a:ea typeface="Calibri" pitchFamily="34" charset="0"/>
              <a:cs typeface="AkzidenzGroteskBE-Bold" charset="0"/>
            </a:endParaRPr>
          </a:p>
          <a:p>
            <a:pPr marL="400050" lvl="1" indent="0" algn="ctr" eaLnBrk="0" fontAlgn="base" hangingPunct="0">
              <a:spcBef>
                <a:spcPct val="0"/>
              </a:spcBef>
              <a:spcAft>
                <a:spcPct val="0"/>
              </a:spcAft>
              <a:buNone/>
            </a:pPr>
            <a:endParaRPr lang="en-GB" sz="1200" b="1" dirty="0" smtClean="0">
              <a:solidFill>
                <a:srgbClr val="000000"/>
              </a:solidFill>
              <a:latin typeface="Calibri" pitchFamily="34" charset="0"/>
              <a:ea typeface="Calibri" pitchFamily="34" charset="0"/>
              <a:cs typeface="AkzidenzGroteskBE-Bold" charset="0"/>
            </a:endParaRPr>
          </a:p>
          <a:p>
            <a:pPr marL="400050" lvl="1" indent="0" algn="ctr" eaLnBrk="0" fontAlgn="base" hangingPunct="0">
              <a:spcBef>
                <a:spcPct val="0"/>
              </a:spcBef>
              <a:spcAft>
                <a:spcPct val="0"/>
              </a:spcAft>
              <a:buNone/>
            </a:pPr>
            <a:r>
              <a:rPr lang="en-GB" sz="1200" b="1" dirty="0" smtClean="0">
                <a:solidFill>
                  <a:srgbClr val="000000"/>
                </a:solidFill>
                <a:latin typeface="Calibri" pitchFamily="34" charset="0"/>
                <a:ea typeface="Calibri" pitchFamily="34" charset="0"/>
                <a:cs typeface="AkzidenzGroteskBE-Bold" charset="0"/>
              </a:rPr>
              <a:t>1</a:t>
            </a:r>
            <a:r>
              <a:rPr lang="en-GB" sz="1200" b="1" dirty="0" smtClean="0">
                <a:solidFill>
                  <a:srgbClr val="000000"/>
                </a:solidFill>
                <a:latin typeface="Calibri" pitchFamily="34" charset="0"/>
                <a:ea typeface="Calibri" pitchFamily="34" charset="0"/>
                <a:cs typeface="AkzidenzGroteskBE-Bold" charset="0"/>
              </a:rPr>
              <a:t>. General information and advocacy points </a:t>
            </a:r>
            <a:r>
              <a:rPr lang="en-GB" sz="1200" dirty="0" smtClean="0">
                <a:solidFill>
                  <a:srgbClr val="000000"/>
                </a:solidFill>
                <a:latin typeface="Calibri" pitchFamily="34" charset="0"/>
                <a:ea typeface="Calibri" pitchFamily="34" charset="0"/>
                <a:cs typeface="AkzidenzGroteskBE-Regular" charset="0"/>
              </a:rPr>
              <a:t>(Sections 2-4) briefly address the</a:t>
            </a:r>
            <a:endParaRPr lang="en-GB" sz="1200" dirty="0" smtClean="0">
              <a:latin typeface="Arial" pitchFamily="34" charset="0"/>
              <a:cs typeface="Arial" pitchFamily="34" charset="0"/>
            </a:endParaRPr>
          </a:p>
          <a:p>
            <a:pPr marL="400050" lvl="1" indent="0" algn="ctr" eaLnBrk="0" fontAlgn="base" hangingPunct="0">
              <a:spcBef>
                <a:spcPct val="0"/>
              </a:spcBef>
              <a:spcAft>
                <a:spcPct val="0"/>
              </a:spcAft>
              <a:buNone/>
            </a:pPr>
            <a:r>
              <a:rPr lang="en-GB" sz="1200" dirty="0" smtClean="0">
                <a:solidFill>
                  <a:srgbClr val="000000"/>
                </a:solidFill>
                <a:latin typeface="Calibri" pitchFamily="34" charset="0"/>
                <a:ea typeface="Calibri" pitchFamily="34" charset="0"/>
                <a:cs typeface="AkzidenzGroteskBE-Regular" charset="0"/>
              </a:rPr>
              <a:t>need and rationale for safer school buildings as well as the scope and intended</a:t>
            </a:r>
            <a:endParaRPr lang="en-GB" sz="1200" dirty="0" smtClean="0">
              <a:latin typeface="Arial" pitchFamily="34" charset="0"/>
              <a:cs typeface="Arial" pitchFamily="34" charset="0"/>
            </a:endParaRPr>
          </a:p>
          <a:p>
            <a:pPr marL="400050" lvl="1" indent="0" algn="ctr" eaLnBrk="0" fontAlgn="base" hangingPunct="0">
              <a:spcBef>
                <a:spcPct val="0"/>
              </a:spcBef>
              <a:spcAft>
                <a:spcPct val="0"/>
              </a:spcAft>
              <a:buNone/>
            </a:pPr>
            <a:r>
              <a:rPr lang="en-GB" sz="1200" dirty="0" smtClean="0">
                <a:solidFill>
                  <a:srgbClr val="000000"/>
                </a:solidFill>
                <a:latin typeface="Calibri" pitchFamily="34" charset="0"/>
                <a:ea typeface="Calibri" pitchFamily="34" charset="0"/>
                <a:cs typeface="AkzidenzGroteskBE-Regular" charset="0"/>
              </a:rPr>
              <a:t>use of the Guidance Notes. They also feature several success stories and list a</a:t>
            </a:r>
            <a:endParaRPr lang="en-GB" sz="1200" dirty="0" smtClean="0">
              <a:latin typeface="Arial" pitchFamily="34" charset="0"/>
              <a:cs typeface="Arial" pitchFamily="34" charset="0"/>
            </a:endParaRPr>
          </a:p>
          <a:p>
            <a:pPr marL="400050" lvl="1" indent="0" algn="ctr" eaLnBrk="0" fontAlgn="base" hangingPunct="0">
              <a:spcBef>
                <a:spcPct val="0"/>
              </a:spcBef>
              <a:spcAft>
                <a:spcPct val="0"/>
              </a:spcAft>
              <a:buNone/>
            </a:pPr>
            <a:r>
              <a:rPr lang="en-GB" sz="1200" dirty="0" smtClean="0">
                <a:solidFill>
                  <a:srgbClr val="000000"/>
                </a:solidFill>
                <a:latin typeface="Calibri" pitchFamily="34" charset="0"/>
                <a:ea typeface="Calibri" pitchFamily="34" charset="0"/>
                <a:cs typeface="AkzidenzGroteskBE-Regular" charset="0"/>
              </a:rPr>
              <a:t>number of essential guiding principles and strategies for overcoming common</a:t>
            </a:r>
            <a:endParaRPr lang="en-GB" sz="1200" dirty="0" smtClean="0">
              <a:latin typeface="Arial" pitchFamily="34" charset="0"/>
              <a:cs typeface="Arial" pitchFamily="34" charset="0"/>
            </a:endParaRPr>
          </a:p>
          <a:p>
            <a:pPr marL="400050" lvl="1" indent="0" algn="ctr" eaLnBrk="0" fontAlgn="base" hangingPunct="0">
              <a:spcBef>
                <a:spcPct val="0"/>
              </a:spcBef>
              <a:spcAft>
                <a:spcPct val="0"/>
              </a:spcAft>
              <a:buNone/>
            </a:pPr>
            <a:r>
              <a:rPr lang="en-GB" sz="1200" dirty="0" smtClean="0">
                <a:solidFill>
                  <a:srgbClr val="000000"/>
                </a:solidFill>
                <a:latin typeface="Calibri" pitchFamily="34" charset="0"/>
                <a:ea typeface="Calibri" pitchFamily="34" charset="0"/>
                <a:cs typeface="AkzidenzGroteskBE-Regular" charset="0"/>
              </a:rPr>
              <a:t>challenges.</a:t>
            </a:r>
            <a:endParaRPr lang="en-GB" sz="1200" dirty="0" smtClean="0">
              <a:latin typeface="Arial" pitchFamily="34" charset="0"/>
              <a:cs typeface="Arial" pitchFamily="34" charset="0"/>
            </a:endParaRPr>
          </a:p>
          <a:p>
            <a:pPr marL="400050" lvl="1" indent="0" algn="ctr" eaLnBrk="0" fontAlgn="base" hangingPunct="0">
              <a:spcBef>
                <a:spcPct val="0"/>
              </a:spcBef>
              <a:spcAft>
                <a:spcPct val="0"/>
              </a:spcAft>
              <a:buNone/>
            </a:pPr>
            <a:r>
              <a:rPr lang="en-GB" sz="1200" b="1" dirty="0" smtClean="0">
                <a:solidFill>
                  <a:srgbClr val="000000"/>
                </a:solidFill>
                <a:latin typeface="Calibri" pitchFamily="34" charset="0"/>
                <a:ea typeface="Calibri" pitchFamily="34" charset="0"/>
                <a:cs typeface="AkzidenzGroteskBE-Bold" charset="0"/>
              </a:rPr>
              <a:t>2. A series of suggested steps </a:t>
            </a:r>
            <a:r>
              <a:rPr lang="en-GB" sz="1200" dirty="0" smtClean="0">
                <a:solidFill>
                  <a:srgbClr val="000000"/>
                </a:solidFill>
                <a:latin typeface="Calibri" pitchFamily="34" charset="0"/>
                <a:ea typeface="Calibri" pitchFamily="34" charset="0"/>
                <a:cs typeface="AkzidenzGroteskBE-Regular" charset="0"/>
              </a:rPr>
              <a:t>(Section 5) that highlight key points that should be</a:t>
            </a:r>
            <a:endParaRPr lang="en-GB" sz="1200" dirty="0" smtClean="0">
              <a:latin typeface="Arial" pitchFamily="34" charset="0"/>
              <a:cs typeface="Arial" pitchFamily="34" charset="0"/>
            </a:endParaRPr>
          </a:p>
          <a:p>
            <a:pPr marL="400050" lvl="1" indent="0" algn="ctr" eaLnBrk="0" fontAlgn="base" hangingPunct="0">
              <a:spcBef>
                <a:spcPct val="0"/>
              </a:spcBef>
              <a:spcAft>
                <a:spcPct val="0"/>
              </a:spcAft>
              <a:buNone/>
            </a:pPr>
            <a:r>
              <a:rPr lang="en-GB" sz="1200" dirty="0" smtClean="0">
                <a:solidFill>
                  <a:srgbClr val="000000"/>
                </a:solidFill>
                <a:latin typeface="Calibri" pitchFamily="34" charset="0"/>
                <a:ea typeface="Calibri" pitchFamily="34" charset="0"/>
                <a:cs typeface="AkzidenzGroteskBE-Regular" charset="0"/>
              </a:rPr>
              <a:t>considered when planning a safer school construction and/or retrofitting initiative.</a:t>
            </a:r>
            <a:endParaRPr lang="en-GB" sz="1200" dirty="0" smtClean="0">
              <a:latin typeface="Arial" pitchFamily="34" charset="0"/>
              <a:cs typeface="Arial" pitchFamily="34" charset="0"/>
            </a:endParaRPr>
          </a:p>
          <a:p>
            <a:pPr marL="400050" lvl="1" indent="0" algn="ctr" eaLnBrk="0" fontAlgn="base" hangingPunct="0">
              <a:spcBef>
                <a:spcPct val="0"/>
              </a:spcBef>
              <a:spcAft>
                <a:spcPct val="0"/>
              </a:spcAft>
              <a:buNone/>
            </a:pPr>
            <a:r>
              <a:rPr lang="en-GB" sz="1200" dirty="0" smtClean="0">
                <a:solidFill>
                  <a:srgbClr val="000000"/>
                </a:solidFill>
                <a:latin typeface="Calibri" pitchFamily="34" charset="0"/>
                <a:ea typeface="Calibri" pitchFamily="34" charset="0"/>
                <a:cs typeface="AkzidenzGroteskBE-Regular" charset="0"/>
              </a:rPr>
              <a:t>Each step describes the processes, notes important decision points, highlights</a:t>
            </a:r>
            <a:endParaRPr lang="en-GB" sz="1200" dirty="0" smtClean="0">
              <a:latin typeface="Arial" pitchFamily="34" charset="0"/>
              <a:cs typeface="Arial" pitchFamily="34" charset="0"/>
            </a:endParaRPr>
          </a:p>
          <a:p>
            <a:pPr marL="400050" lvl="1" indent="0" algn="ctr" eaLnBrk="0" fontAlgn="base" hangingPunct="0">
              <a:spcBef>
                <a:spcPct val="0"/>
              </a:spcBef>
              <a:spcAft>
                <a:spcPct val="0"/>
              </a:spcAft>
              <a:buNone/>
            </a:pPr>
            <a:r>
              <a:rPr lang="en-GB" sz="1200" dirty="0" smtClean="0">
                <a:solidFill>
                  <a:srgbClr val="000000"/>
                </a:solidFill>
                <a:latin typeface="Calibri" pitchFamily="34" charset="0"/>
                <a:ea typeface="Calibri" pitchFamily="34" charset="0"/>
                <a:cs typeface="AkzidenzGroteskBE-Regular" charset="0"/>
              </a:rPr>
              <a:t>key issues or potential challenges, and suggests good practices, tools to facilitate</a:t>
            </a:r>
            <a:endParaRPr lang="en-GB" sz="1200" dirty="0" smtClean="0">
              <a:latin typeface="Arial" pitchFamily="34" charset="0"/>
              <a:cs typeface="Arial" pitchFamily="34" charset="0"/>
            </a:endParaRPr>
          </a:p>
          <a:p>
            <a:pPr marL="400050" lvl="1" indent="0" algn="ctr" eaLnBrk="0" fontAlgn="base" hangingPunct="0">
              <a:spcBef>
                <a:spcPct val="0"/>
              </a:spcBef>
              <a:spcAft>
                <a:spcPct val="0"/>
              </a:spcAft>
              <a:buNone/>
            </a:pPr>
            <a:r>
              <a:rPr lang="en-GB" sz="1200" dirty="0" smtClean="0">
                <a:solidFill>
                  <a:srgbClr val="000000"/>
                </a:solidFill>
                <a:latin typeface="Calibri" pitchFamily="34" charset="0"/>
                <a:ea typeface="Calibri" pitchFamily="34" charset="0"/>
                <a:cs typeface="AkzidenzGroteskBE-Regular" charset="0"/>
              </a:rPr>
              <a:t>the actions, and references resources to guide the reader to more detailed and</a:t>
            </a:r>
            <a:endParaRPr lang="en-GB" sz="1200" dirty="0" smtClean="0">
              <a:latin typeface="Arial" pitchFamily="34" charset="0"/>
              <a:cs typeface="Arial" pitchFamily="34" charset="0"/>
            </a:endParaRPr>
          </a:p>
          <a:p>
            <a:pPr marL="400050" lvl="1" indent="0" algn="ctr" eaLnBrk="0" fontAlgn="base" hangingPunct="0">
              <a:spcBef>
                <a:spcPct val="0"/>
              </a:spcBef>
              <a:spcAft>
                <a:spcPct val="0"/>
              </a:spcAft>
              <a:buNone/>
            </a:pPr>
            <a:r>
              <a:rPr lang="en-GB" sz="1200" dirty="0" smtClean="0">
                <a:solidFill>
                  <a:srgbClr val="000000"/>
                </a:solidFill>
                <a:latin typeface="Calibri" pitchFamily="34" charset="0"/>
                <a:ea typeface="Calibri" pitchFamily="34" charset="0"/>
                <a:cs typeface="AkzidenzGroteskBE-Regular" charset="0"/>
              </a:rPr>
              <a:t>context-specific information.</a:t>
            </a:r>
            <a:endParaRPr lang="en-GB" sz="1200" dirty="0" smtClean="0">
              <a:latin typeface="Arial" pitchFamily="34" charset="0"/>
              <a:cs typeface="Arial" pitchFamily="34" charset="0"/>
            </a:endParaRPr>
          </a:p>
          <a:p>
            <a:pPr marL="400050" lvl="1" indent="0" algn="ctr" eaLnBrk="0" fontAlgn="base" hangingPunct="0">
              <a:spcBef>
                <a:spcPct val="0"/>
              </a:spcBef>
              <a:spcAft>
                <a:spcPct val="0"/>
              </a:spcAft>
              <a:buNone/>
            </a:pPr>
            <a:r>
              <a:rPr lang="en-GB" sz="1200" b="1" dirty="0" smtClean="0">
                <a:solidFill>
                  <a:srgbClr val="000000"/>
                </a:solidFill>
                <a:latin typeface="Calibri" pitchFamily="34" charset="0"/>
                <a:ea typeface="Calibri" pitchFamily="34" charset="0"/>
                <a:cs typeface="AkzidenzGroteskBE-Bold" charset="0"/>
              </a:rPr>
              <a:t>3. A compilation of basic design principles </a:t>
            </a:r>
            <a:r>
              <a:rPr lang="en-GB" sz="1200" dirty="0" smtClean="0">
                <a:solidFill>
                  <a:srgbClr val="000000"/>
                </a:solidFill>
                <a:latin typeface="Calibri" pitchFamily="34" charset="0"/>
                <a:ea typeface="Calibri" pitchFamily="34" charset="0"/>
                <a:cs typeface="AkzidenzGroteskBE-Regular" charset="0"/>
              </a:rPr>
              <a:t>(Section 6) to identify some basic</a:t>
            </a:r>
            <a:endParaRPr lang="en-GB" sz="1200" dirty="0" smtClean="0">
              <a:latin typeface="Arial" pitchFamily="34" charset="0"/>
              <a:cs typeface="Arial" pitchFamily="34" charset="0"/>
            </a:endParaRPr>
          </a:p>
          <a:p>
            <a:pPr marL="400050" lvl="1" indent="0" algn="ctr" eaLnBrk="0" fontAlgn="base" hangingPunct="0">
              <a:spcBef>
                <a:spcPct val="0"/>
              </a:spcBef>
              <a:spcAft>
                <a:spcPct val="0"/>
              </a:spcAft>
              <a:buNone/>
            </a:pPr>
            <a:r>
              <a:rPr lang="en-GB" sz="1200" dirty="0" smtClean="0">
                <a:solidFill>
                  <a:srgbClr val="000000"/>
                </a:solidFill>
                <a:latin typeface="Calibri" pitchFamily="34" charset="0"/>
                <a:ea typeface="Calibri" pitchFamily="34" charset="0"/>
                <a:cs typeface="AkzidenzGroteskBE-Regular" charset="0"/>
              </a:rPr>
              <a:t>requirements a school building must meet to provide a greater level of protection.</a:t>
            </a:r>
            <a:endParaRPr lang="en-GB" sz="1200" dirty="0" smtClean="0">
              <a:latin typeface="Arial" pitchFamily="34" charset="0"/>
              <a:cs typeface="Arial" pitchFamily="34" charset="0"/>
            </a:endParaRPr>
          </a:p>
          <a:p>
            <a:pPr marL="400050" lvl="1" indent="0" algn="ctr" eaLnBrk="0" fontAlgn="base" hangingPunct="0">
              <a:spcBef>
                <a:spcPct val="0"/>
              </a:spcBef>
              <a:spcAft>
                <a:spcPct val="0"/>
              </a:spcAft>
              <a:buNone/>
            </a:pPr>
            <a:r>
              <a:rPr lang="en-GB" sz="1200" dirty="0" smtClean="0">
                <a:solidFill>
                  <a:srgbClr val="000000"/>
                </a:solidFill>
                <a:latin typeface="Calibri" pitchFamily="34" charset="0"/>
                <a:ea typeface="Calibri" pitchFamily="34" charset="0"/>
                <a:cs typeface="AkzidenzGroteskBE-Regular" charset="0"/>
              </a:rPr>
              <a:t>These principles are intended to facilitate a very basic understanding of the measures</a:t>
            </a:r>
            <a:endParaRPr lang="en-GB" sz="1200" dirty="0" smtClean="0">
              <a:latin typeface="Arial" pitchFamily="34" charset="0"/>
              <a:cs typeface="Arial" pitchFamily="34" charset="0"/>
            </a:endParaRPr>
          </a:p>
          <a:p>
            <a:pPr marL="400050" lvl="1" indent="0" algn="ctr" eaLnBrk="0" fontAlgn="base" hangingPunct="0">
              <a:spcBef>
                <a:spcPct val="0"/>
              </a:spcBef>
              <a:spcAft>
                <a:spcPct val="0"/>
              </a:spcAft>
              <a:buNone/>
            </a:pPr>
            <a:r>
              <a:rPr lang="en-GB" sz="1200" dirty="0" smtClean="0">
                <a:solidFill>
                  <a:srgbClr val="000000"/>
                </a:solidFill>
                <a:latin typeface="Calibri" pitchFamily="34" charset="0"/>
                <a:ea typeface="Calibri" pitchFamily="34" charset="0"/>
                <a:cs typeface="AkzidenzGroteskBE-Regular" charset="0"/>
              </a:rPr>
              <a:t>that can be taken to make a school building more resilient to hazard forces.</a:t>
            </a:r>
            <a:endParaRPr lang="en-GB" sz="1200" dirty="0" smtClean="0">
              <a:latin typeface="Arial" pitchFamily="34" charset="0"/>
              <a:cs typeface="Arial" pitchFamily="34" charset="0"/>
            </a:endParaRPr>
          </a:p>
          <a:p>
            <a:pPr marL="400050" lvl="1" indent="0" eaLnBrk="0" fontAlgn="base" hangingPunct="0">
              <a:spcBef>
                <a:spcPct val="0"/>
              </a:spcBef>
              <a:spcAft>
                <a:spcPct val="0"/>
              </a:spcAft>
              <a:buNone/>
            </a:pPr>
            <a:endParaRPr lang="en-GB" sz="1600" b="1" dirty="0" smtClean="0">
              <a:solidFill>
                <a:srgbClr val="FFFFFF"/>
              </a:solidFill>
              <a:latin typeface="Calibri" pitchFamily="34" charset="0"/>
              <a:ea typeface="Calibri" pitchFamily="34" charset="0"/>
              <a:cs typeface="AkzidenzGroteskBE-Bold" charset="0"/>
            </a:endParaRPr>
          </a:p>
          <a:p>
            <a:pPr marL="400050" lvl="1" indent="0" eaLnBrk="0" fontAlgn="base" hangingPunct="0">
              <a:spcBef>
                <a:spcPct val="0"/>
              </a:spcBef>
              <a:spcAft>
                <a:spcPct val="0"/>
              </a:spcAft>
              <a:buNone/>
            </a:pPr>
            <a:r>
              <a:rPr lang="en-GB" sz="1600" dirty="0" smtClean="0">
                <a:solidFill>
                  <a:srgbClr val="000000"/>
                </a:solidFill>
                <a:latin typeface="Arial" pitchFamily="34" charset="0"/>
                <a:ea typeface="Calibri" pitchFamily="34" charset="0"/>
                <a:cs typeface="AkzidenzGroteskBE-Regular" charset="0"/>
              </a:rPr>
              <a:t>.</a:t>
            </a:r>
            <a:r>
              <a:rPr lang="en-GB" sz="1600" dirty="0" smtClean="0">
                <a:latin typeface="Arial" pitchFamily="34" charset="0"/>
                <a:cs typeface="Arial" pitchFamily="34" charset="0"/>
              </a:rPr>
              <a:t> </a:t>
            </a:r>
            <a:endParaRPr lang="en-GB" sz="1600" dirty="0" smtClean="0">
              <a:latin typeface="Arial" pitchFamily="34" charset="0"/>
              <a:cs typeface="Arial" pitchFamily="34" charset="0"/>
            </a:endParaRPr>
          </a:p>
          <a:p>
            <a:pPr algn="ctr">
              <a:buNone/>
            </a:pPr>
            <a:endParaRPr lang="en-GB" dirty="0"/>
          </a:p>
        </p:txBody>
      </p:sp>
      <p:graphicFrame>
        <p:nvGraphicFramePr>
          <p:cNvPr id="1026" name="Object 2"/>
          <p:cNvGraphicFramePr>
            <a:graphicFrameLocks noChangeAspect="1"/>
          </p:cNvGraphicFramePr>
          <p:nvPr/>
        </p:nvGraphicFramePr>
        <p:xfrm>
          <a:off x="8358214" y="142852"/>
          <a:ext cx="628650" cy="638175"/>
        </p:xfrm>
        <a:graphic>
          <a:graphicData uri="http://schemas.openxmlformats.org/presentationml/2006/ole">
            <p:oleObj spid="_x0000_s65538" r:id="rId4" imgW="627840" imgH="638280" progId="">
              <p:embed/>
            </p:oleObj>
          </a:graphicData>
        </a:graphic>
      </p:graphicFrame>
      <p:sp>
        <p:nvSpPr>
          <p:cNvPr id="2" name="Title 1"/>
          <p:cNvSpPr>
            <a:spLocks noGrp="1"/>
          </p:cNvSpPr>
          <p:nvPr>
            <p:ph type="title"/>
          </p:nvPr>
        </p:nvSpPr>
        <p:spPr>
          <a:xfrm>
            <a:off x="428596" y="142852"/>
            <a:ext cx="8229600" cy="1214446"/>
          </a:xfrm>
        </p:spPr>
        <p:txBody>
          <a:bodyPr>
            <a:normAutofit fontScale="90000"/>
          </a:bodyPr>
          <a:lstStyle/>
          <a:p>
            <a:r>
              <a:rPr lang="en-GB" sz="2400" dirty="0" smtClean="0">
                <a:solidFill>
                  <a:schemeClr val="accent2">
                    <a:lumMod val="50000"/>
                  </a:schemeClr>
                </a:solidFill>
              </a:rPr>
              <a:t/>
            </a:r>
            <a:br>
              <a:rPr lang="en-GB" sz="2400" dirty="0" smtClean="0">
                <a:solidFill>
                  <a:schemeClr val="accent2">
                    <a:lumMod val="50000"/>
                  </a:schemeClr>
                </a:solidFill>
              </a:rPr>
            </a:br>
            <a:r>
              <a:rPr lang="en-GB" sz="2400" dirty="0" smtClean="0">
                <a:solidFill>
                  <a:schemeClr val="accent2">
                    <a:lumMod val="50000"/>
                  </a:schemeClr>
                </a:solidFill>
              </a:rPr>
              <a:t/>
            </a:r>
            <a:br>
              <a:rPr lang="en-GB" sz="2400" dirty="0" smtClean="0">
                <a:solidFill>
                  <a:schemeClr val="accent2">
                    <a:lumMod val="50000"/>
                  </a:schemeClr>
                </a:solidFill>
              </a:rPr>
            </a:br>
            <a:r>
              <a:rPr lang="en-GB" sz="2000" b="1" dirty="0"/>
              <a:t> </a:t>
            </a:r>
            <a:r>
              <a:rPr lang="en-GB" sz="1300" b="1" dirty="0"/>
              <a:t>Meeting Of European National Platforms and HFA Focal Points</a:t>
            </a:r>
            <a:br>
              <a:rPr lang="en-GB" sz="1300" b="1" dirty="0"/>
            </a:br>
            <a:r>
              <a:rPr lang="en-GB" sz="1300" b="1" dirty="0" smtClean="0"/>
              <a:t>London </a:t>
            </a:r>
            <a:r>
              <a:rPr lang="en-US" sz="1300" b="1" dirty="0" smtClean="0"/>
              <a:t>11–13 </a:t>
            </a:r>
            <a:r>
              <a:rPr lang="en-US" sz="1300" b="1" dirty="0"/>
              <a:t>November, </a:t>
            </a:r>
            <a:r>
              <a:rPr lang="en-US" sz="1300" b="1" dirty="0" smtClean="0"/>
              <a:t>2009</a:t>
            </a:r>
            <a:r>
              <a:rPr lang="en-GB" sz="1300" b="1" dirty="0" smtClean="0"/>
              <a:t> </a:t>
            </a:r>
            <a:r>
              <a:rPr lang="en-GB" sz="2400" dirty="0">
                <a:solidFill>
                  <a:schemeClr val="accent2">
                    <a:lumMod val="50000"/>
                  </a:schemeClr>
                </a:solidFill>
              </a:rPr>
              <a:t/>
            </a:r>
            <a:br>
              <a:rPr lang="en-GB" sz="2400" dirty="0">
                <a:solidFill>
                  <a:schemeClr val="accent2">
                    <a:lumMod val="50000"/>
                  </a:schemeClr>
                </a:solidFill>
              </a:rPr>
            </a:br>
            <a:r>
              <a:rPr lang="en-GB" sz="2400" dirty="0" smtClean="0">
                <a:solidFill>
                  <a:schemeClr val="accent2">
                    <a:lumMod val="50000"/>
                  </a:schemeClr>
                </a:solidFill>
              </a:rPr>
              <a:t>Safer Schools </a:t>
            </a:r>
            <a:br>
              <a:rPr lang="en-GB" sz="2400" dirty="0" smtClean="0">
                <a:solidFill>
                  <a:schemeClr val="accent2">
                    <a:lumMod val="50000"/>
                  </a:schemeClr>
                </a:solidFill>
              </a:rPr>
            </a:br>
            <a:r>
              <a:rPr lang="en-GB" sz="2400" dirty="0" smtClean="0">
                <a:solidFill>
                  <a:schemeClr val="accent2">
                    <a:lumMod val="50000"/>
                  </a:schemeClr>
                </a:solidFill>
              </a:rPr>
              <a:t>“</a:t>
            </a:r>
            <a:r>
              <a:rPr lang="en-GB" sz="1800" i="1" dirty="0" smtClean="0">
                <a:solidFill>
                  <a:schemeClr val="accent2">
                    <a:lumMod val="50000"/>
                  </a:schemeClr>
                </a:solidFill>
              </a:rPr>
              <a:t>Their role within DRR”                        </a:t>
            </a:r>
            <a:r>
              <a:rPr lang="en-GB" sz="2000" dirty="0" smtClean="0"/>
              <a:t/>
            </a:r>
            <a:br>
              <a:rPr lang="en-GB" sz="2000" dirty="0" smtClean="0"/>
            </a:br>
            <a:r>
              <a:rPr lang="en-GB" sz="2400" dirty="0" smtClean="0">
                <a:solidFill>
                  <a:schemeClr val="accent2">
                    <a:lumMod val="50000"/>
                  </a:schemeClr>
                </a:solidFill>
              </a:rPr>
              <a:t>                </a:t>
            </a:r>
            <a:r>
              <a:rPr lang="en-GB" sz="2000" dirty="0" smtClean="0"/>
              <a:t/>
            </a:r>
            <a:br>
              <a:rPr lang="en-GB" sz="2000" dirty="0" smtClean="0"/>
            </a:br>
            <a:r>
              <a:rPr lang="en-GB" sz="2400" dirty="0" smtClean="0">
                <a:solidFill>
                  <a:schemeClr val="accent2">
                    <a:lumMod val="50000"/>
                  </a:schemeClr>
                </a:solidFill>
              </a:rPr>
              <a:t> </a:t>
            </a:r>
            <a:endParaRPr lang="en-GB" sz="2400" dirty="0">
              <a:solidFill>
                <a:schemeClr val="accent2">
                  <a:lumMod val="50000"/>
                </a:schemeClr>
              </a:solidFill>
            </a:endParaRPr>
          </a:p>
        </p:txBody>
      </p:sp>
      <p:graphicFrame>
        <p:nvGraphicFramePr>
          <p:cNvPr id="1027" name="Object 3"/>
          <p:cNvGraphicFramePr>
            <a:graphicFrameLocks noChangeAspect="1"/>
          </p:cNvGraphicFramePr>
          <p:nvPr/>
        </p:nvGraphicFramePr>
        <p:xfrm>
          <a:off x="142844" y="142852"/>
          <a:ext cx="628650" cy="638175"/>
        </p:xfrm>
        <a:graphic>
          <a:graphicData uri="http://schemas.openxmlformats.org/presentationml/2006/ole">
            <p:oleObj spid="_x0000_s65539" r:id="rId5" imgW="627840" imgH="638280" progId="">
              <p:embed/>
            </p:oleObj>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accent5">
              <a:lumMod val="40000"/>
              <a:lumOff val="60000"/>
            </a:schemeClr>
          </a:solidFill>
        </p:spPr>
        <p:txBody>
          <a:bodyPr/>
          <a:lstStyle/>
          <a:p>
            <a:pPr>
              <a:buNone/>
            </a:pPr>
            <a:endParaRPr lang="en-GB" dirty="0" smtClean="0"/>
          </a:p>
          <a:p>
            <a:pPr algn="ctr">
              <a:buNone/>
            </a:pPr>
            <a:endParaRPr lang="en-GB" dirty="0" smtClean="0"/>
          </a:p>
          <a:p>
            <a:pPr algn="ctr">
              <a:buNone/>
            </a:pPr>
            <a:endParaRPr lang="en-GB" dirty="0"/>
          </a:p>
          <a:p>
            <a:pPr algn="ctr">
              <a:buNone/>
            </a:pPr>
            <a:r>
              <a:rPr lang="en-GB" dirty="0" smtClean="0"/>
              <a:t/>
            </a:r>
            <a:br>
              <a:rPr lang="en-GB" dirty="0" smtClean="0"/>
            </a:br>
            <a:endParaRPr lang="en-GB" dirty="0" smtClean="0"/>
          </a:p>
          <a:p>
            <a:pPr algn="ctr">
              <a:buNone/>
            </a:pPr>
            <a:endParaRPr lang="en-GB" dirty="0"/>
          </a:p>
        </p:txBody>
      </p:sp>
      <p:graphicFrame>
        <p:nvGraphicFramePr>
          <p:cNvPr id="1026" name="Object 2"/>
          <p:cNvGraphicFramePr>
            <a:graphicFrameLocks noChangeAspect="1"/>
          </p:cNvGraphicFramePr>
          <p:nvPr/>
        </p:nvGraphicFramePr>
        <p:xfrm>
          <a:off x="8358214" y="142852"/>
          <a:ext cx="628650" cy="638175"/>
        </p:xfrm>
        <a:graphic>
          <a:graphicData uri="http://schemas.openxmlformats.org/presentationml/2006/ole">
            <p:oleObj spid="_x0000_s75778" r:id="rId4" imgW="627840" imgH="638280" progId="">
              <p:embed/>
            </p:oleObj>
          </a:graphicData>
        </a:graphic>
      </p:graphicFrame>
      <p:sp>
        <p:nvSpPr>
          <p:cNvPr id="2" name="Title 1"/>
          <p:cNvSpPr>
            <a:spLocks noGrp="1"/>
          </p:cNvSpPr>
          <p:nvPr>
            <p:ph type="title"/>
          </p:nvPr>
        </p:nvSpPr>
        <p:spPr>
          <a:xfrm>
            <a:off x="428596" y="142852"/>
            <a:ext cx="8229600" cy="1214446"/>
          </a:xfrm>
        </p:spPr>
        <p:txBody>
          <a:bodyPr>
            <a:normAutofit fontScale="90000"/>
          </a:bodyPr>
          <a:lstStyle/>
          <a:p>
            <a:r>
              <a:rPr lang="en-GB" sz="2400" dirty="0" smtClean="0">
                <a:solidFill>
                  <a:schemeClr val="accent2">
                    <a:lumMod val="50000"/>
                  </a:schemeClr>
                </a:solidFill>
              </a:rPr>
              <a:t/>
            </a:r>
            <a:br>
              <a:rPr lang="en-GB" sz="2400" dirty="0" smtClean="0">
                <a:solidFill>
                  <a:schemeClr val="accent2">
                    <a:lumMod val="50000"/>
                  </a:schemeClr>
                </a:solidFill>
              </a:rPr>
            </a:br>
            <a:r>
              <a:rPr lang="en-GB" sz="2400" dirty="0" smtClean="0">
                <a:solidFill>
                  <a:schemeClr val="accent2">
                    <a:lumMod val="50000"/>
                  </a:schemeClr>
                </a:solidFill>
              </a:rPr>
              <a:t/>
            </a:r>
            <a:br>
              <a:rPr lang="en-GB" sz="2400" dirty="0" smtClean="0">
                <a:solidFill>
                  <a:schemeClr val="accent2">
                    <a:lumMod val="50000"/>
                  </a:schemeClr>
                </a:solidFill>
              </a:rPr>
            </a:br>
            <a:r>
              <a:rPr lang="en-GB" sz="2000" b="1" dirty="0"/>
              <a:t> </a:t>
            </a:r>
            <a:r>
              <a:rPr lang="en-GB" sz="1300" b="1" dirty="0"/>
              <a:t>Meeting Of European National Platforms and HFA Focal Points</a:t>
            </a:r>
            <a:br>
              <a:rPr lang="en-GB" sz="1300" b="1" dirty="0"/>
            </a:br>
            <a:r>
              <a:rPr lang="en-GB" sz="1300" b="1" dirty="0" smtClean="0"/>
              <a:t>London </a:t>
            </a:r>
            <a:r>
              <a:rPr lang="en-US" sz="1300" b="1" dirty="0" smtClean="0"/>
              <a:t>11–13 </a:t>
            </a:r>
            <a:r>
              <a:rPr lang="en-US" sz="1300" b="1" dirty="0"/>
              <a:t>November, </a:t>
            </a:r>
            <a:r>
              <a:rPr lang="en-US" sz="1300" b="1" dirty="0" smtClean="0"/>
              <a:t>2009</a:t>
            </a:r>
            <a:r>
              <a:rPr lang="en-GB" sz="1300" b="1" dirty="0" smtClean="0"/>
              <a:t> </a:t>
            </a:r>
            <a:r>
              <a:rPr lang="en-GB" sz="2400" dirty="0">
                <a:solidFill>
                  <a:schemeClr val="accent2">
                    <a:lumMod val="50000"/>
                  </a:schemeClr>
                </a:solidFill>
              </a:rPr>
              <a:t/>
            </a:r>
            <a:br>
              <a:rPr lang="en-GB" sz="2400" dirty="0">
                <a:solidFill>
                  <a:schemeClr val="accent2">
                    <a:lumMod val="50000"/>
                  </a:schemeClr>
                </a:solidFill>
              </a:rPr>
            </a:br>
            <a:r>
              <a:rPr lang="en-GB" sz="2400" dirty="0" smtClean="0">
                <a:solidFill>
                  <a:schemeClr val="accent2">
                    <a:lumMod val="50000"/>
                  </a:schemeClr>
                </a:solidFill>
              </a:rPr>
              <a:t>Safer Schools </a:t>
            </a:r>
            <a:br>
              <a:rPr lang="en-GB" sz="2400" dirty="0" smtClean="0">
                <a:solidFill>
                  <a:schemeClr val="accent2">
                    <a:lumMod val="50000"/>
                  </a:schemeClr>
                </a:solidFill>
              </a:rPr>
            </a:br>
            <a:r>
              <a:rPr lang="en-GB" sz="2400" dirty="0" smtClean="0">
                <a:solidFill>
                  <a:schemeClr val="accent2">
                    <a:lumMod val="50000"/>
                  </a:schemeClr>
                </a:solidFill>
              </a:rPr>
              <a:t>“</a:t>
            </a:r>
            <a:r>
              <a:rPr lang="en-GB" sz="1800" i="1" dirty="0" smtClean="0">
                <a:solidFill>
                  <a:schemeClr val="accent2">
                    <a:lumMod val="50000"/>
                  </a:schemeClr>
                </a:solidFill>
              </a:rPr>
              <a:t>Their role within DRR”                        </a:t>
            </a:r>
            <a:r>
              <a:rPr lang="en-GB" sz="2000" dirty="0" smtClean="0"/>
              <a:t/>
            </a:r>
            <a:br>
              <a:rPr lang="en-GB" sz="2000" dirty="0" smtClean="0"/>
            </a:br>
            <a:r>
              <a:rPr lang="en-GB" sz="2400" dirty="0" smtClean="0">
                <a:solidFill>
                  <a:schemeClr val="accent2">
                    <a:lumMod val="50000"/>
                  </a:schemeClr>
                </a:solidFill>
              </a:rPr>
              <a:t>                </a:t>
            </a:r>
            <a:r>
              <a:rPr lang="en-GB" sz="2000" dirty="0" smtClean="0"/>
              <a:t/>
            </a:r>
            <a:br>
              <a:rPr lang="en-GB" sz="2000" dirty="0" smtClean="0"/>
            </a:br>
            <a:r>
              <a:rPr lang="en-GB" sz="2400" dirty="0" smtClean="0">
                <a:solidFill>
                  <a:schemeClr val="accent2">
                    <a:lumMod val="50000"/>
                  </a:schemeClr>
                </a:solidFill>
              </a:rPr>
              <a:t> </a:t>
            </a:r>
            <a:endParaRPr lang="en-GB" sz="2400" dirty="0">
              <a:solidFill>
                <a:schemeClr val="accent2">
                  <a:lumMod val="50000"/>
                </a:schemeClr>
              </a:solidFill>
            </a:endParaRPr>
          </a:p>
        </p:txBody>
      </p:sp>
      <p:graphicFrame>
        <p:nvGraphicFramePr>
          <p:cNvPr id="1027" name="Object 3"/>
          <p:cNvGraphicFramePr>
            <a:graphicFrameLocks noChangeAspect="1"/>
          </p:cNvGraphicFramePr>
          <p:nvPr/>
        </p:nvGraphicFramePr>
        <p:xfrm>
          <a:off x="142844" y="142852"/>
          <a:ext cx="628650" cy="638175"/>
        </p:xfrm>
        <a:graphic>
          <a:graphicData uri="http://schemas.openxmlformats.org/presentationml/2006/ole">
            <p:oleObj spid="_x0000_s75779" r:id="rId5" imgW="627840" imgH="638280" progId="">
              <p:embed/>
            </p:oleObj>
          </a:graphicData>
        </a:graphic>
      </p:graphicFrame>
      <p:sp>
        <p:nvSpPr>
          <p:cNvPr id="6" name="TextBox 5"/>
          <p:cNvSpPr txBox="1"/>
          <p:nvPr/>
        </p:nvSpPr>
        <p:spPr>
          <a:xfrm>
            <a:off x="500034" y="1714488"/>
            <a:ext cx="8143932" cy="3262432"/>
          </a:xfrm>
          <a:prstGeom prst="rect">
            <a:avLst/>
          </a:prstGeom>
          <a:noFill/>
        </p:spPr>
        <p:txBody>
          <a:bodyPr wrap="square" rtlCol="0">
            <a:spAutoFit/>
          </a:bodyPr>
          <a:lstStyle/>
          <a:p>
            <a:pPr algn="ctr"/>
            <a:r>
              <a:rPr lang="en-GB" sz="5400" dirty="0" smtClean="0"/>
              <a:t>Thank you</a:t>
            </a:r>
          </a:p>
          <a:p>
            <a:pPr algn="ctr"/>
            <a:endParaRPr lang="en-GB" dirty="0" smtClean="0"/>
          </a:p>
          <a:p>
            <a:pPr algn="ctr"/>
            <a:r>
              <a:rPr lang="en-GB" dirty="0" smtClean="0"/>
              <a:t>Garry de la </a:t>
            </a:r>
            <a:r>
              <a:rPr lang="en-GB" dirty="0" err="1" smtClean="0"/>
              <a:t>Pomerai</a:t>
            </a:r>
            <a:endParaRPr lang="en-GB" dirty="0" smtClean="0"/>
          </a:p>
          <a:p>
            <a:pPr algn="ctr"/>
            <a:endParaRPr lang="en-GB" dirty="0" smtClean="0"/>
          </a:p>
          <a:p>
            <a:pPr algn="ctr"/>
            <a:r>
              <a:rPr lang="en-GB" sz="1200" dirty="0" smtClean="0">
                <a:hlinkClick r:id="rId6"/>
              </a:rPr>
              <a:t>cogssinfo@aol.com</a:t>
            </a:r>
            <a:r>
              <a:rPr lang="en-GB" sz="1200" dirty="0" smtClean="0"/>
              <a:t> </a:t>
            </a:r>
          </a:p>
          <a:p>
            <a:endParaRPr lang="en-GB" dirty="0" smtClean="0"/>
          </a:p>
          <a:p>
            <a:endParaRPr lang="en-GB" dirty="0" smtClean="0"/>
          </a:p>
          <a:p>
            <a:pPr algn="ctr"/>
            <a:r>
              <a:rPr lang="en-GB" sz="1100" dirty="0" smtClean="0"/>
              <a:t>COGSS DPE  Coalition for Global School Safety</a:t>
            </a:r>
          </a:p>
          <a:p>
            <a:pPr algn="ctr"/>
            <a:r>
              <a:rPr lang="en-GB" sz="1100" dirty="0" smtClean="0"/>
              <a:t>UNISDR thematic Platform for Knowledge and Education</a:t>
            </a:r>
          </a:p>
          <a:p>
            <a:pPr algn="ctr"/>
            <a:r>
              <a:rPr lang="en-GB" sz="1100" dirty="0" smtClean="0"/>
              <a:t>UK Advisory Group for Natural </a:t>
            </a:r>
            <a:r>
              <a:rPr lang="en-GB" sz="1100" dirty="0" smtClean="0"/>
              <a:t>D</a:t>
            </a:r>
            <a:r>
              <a:rPr lang="en-GB" sz="1100" dirty="0" smtClean="0"/>
              <a:t>isaster Reduction</a:t>
            </a:r>
          </a:p>
          <a:p>
            <a:pPr algn="ctr"/>
            <a:r>
              <a:rPr lang="en-GB" sz="1100" dirty="0" smtClean="0"/>
              <a:t>Consultant to the UNCRD Japan</a:t>
            </a:r>
            <a:endParaRPr lang="en-GB" sz="11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accent5">
              <a:lumMod val="40000"/>
              <a:lumOff val="60000"/>
            </a:schemeClr>
          </a:solidFill>
        </p:spPr>
        <p:txBody>
          <a:bodyPr/>
          <a:lstStyle/>
          <a:p>
            <a:pPr>
              <a:buNone/>
            </a:pPr>
            <a:endParaRPr lang="en-GB" dirty="0" smtClean="0"/>
          </a:p>
          <a:p>
            <a:pPr algn="ctr">
              <a:buNone/>
            </a:pPr>
            <a:endParaRPr lang="en-GB" dirty="0" smtClean="0"/>
          </a:p>
          <a:p>
            <a:pPr algn="ctr">
              <a:buNone/>
            </a:pPr>
            <a:endParaRPr lang="en-GB" dirty="0"/>
          </a:p>
          <a:p>
            <a:pPr algn="ctr">
              <a:buNone/>
            </a:pPr>
            <a:r>
              <a:rPr lang="en-GB" dirty="0" smtClean="0"/>
              <a:t/>
            </a:r>
            <a:br>
              <a:rPr lang="en-GB" dirty="0" smtClean="0"/>
            </a:br>
            <a:endParaRPr lang="en-GB" dirty="0" smtClean="0"/>
          </a:p>
          <a:p>
            <a:pPr algn="ctr">
              <a:buNone/>
            </a:pPr>
            <a:endParaRPr lang="en-GB" dirty="0"/>
          </a:p>
        </p:txBody>
      </p:sp>
      <p:graphicFrame>
        <p:nvGraphicFramePr>
          <p:cNvPr id="1026" name="Object 2"/>
          <p:cNvGraphicFramePr>
            <a:graphicFrameLocks noChangeAspect="1"/>
          </p:cNvGraphicFramePr>
          <p:nvPr/>
        </p:nvGraphicFramePr>
        <p:xfrm>
          <a:off x="8358214" y="142852"/>
          <a:ext cx="628650" cy="638175"/>
        </p:xfrm>
        <a:graphic>
          <a:graphicData uri="http://schemas.openxmlformats.org/presentationml/2006/ole">
            <p:oleObj spid="_x0000_s90114" r:id="rId4" imgW="627840" imgH="638280" progId="">
              <p:embed/>
            </p:oleObj>
          </a:graphicData>
        </a:graphic>
      </p:graphicFrame>
      <p:sp>
        <p:nvSpPr>
          <p:cNvPr id="2" name="Title 1"/>
          <p:cNvSpPr>
            <a:spLocks noGrp="1"/>
          </p:cNvSpPr>
          <p:nvPr>
            <p:ph type="title"/>
          </p:nvPr>
        </p:nvSpPr>
        <p:spPr>
          <a:xfrm>
            <a:off x="428596" y="142852"/>
            <a:ext cx="8229600" cy="1214446"/>
          </a:xfrm>
        </p:spPr>
        <p:txBody>
          <a:bodyPr>
            <a:normAutofit fontScale="90000"/>
          </a:bodyPr>
          <a:lstStyle/>
          <a:p>
            <a:r>
              <a:rPr lang="en-GB" sz="2400" dirty="0" smtClean="0">
                <a:solidFill>
                  <a:schemeClr val="accent2">
                    <a:lumMod val="50000"/>
                  </a:schemeClr>
                </a:solidFill>
              </a:rPr>
              <a:t/>
            </a:r>
            <a:br>
              <a:rPr lang="en-GB" sz="2400" dirty="0" smtClean="0">
                <a:solidFill>
                  <a:schemeClr val="accent2">
                    <a:lumMod val="50000"/>
                  </a:schemeClr>
                </a:solidFill>
              </a:rPr>
            </a:br>
            <a:r>
              <a:rPr lang="en-GB" sz="2400" dirty="0" smtClean="0">
                <a:solidFill>
                  <a:schemeClr val="accent2">
                    <a:lumMod val="50000"/>
                  </a:schemeClr>
                </a:solidFill>
              </a:rPr>
              <a:t/>
            </a:r>
            <a:br>
              <a:rPr lang="en-GB" sz="2400" dirty="0" smtClean="0">
                <a:solidFill>
                  <a:schemeClr val="accent2">
                    <a:lumMod val="50000"/>
                  </a:schemeClr>
                </a:solidFill>
              </a:rPr>
            </a:br>
            <a:r>
              <a:rPr lang="en-GB" sz="2000" b="1" dirty="0"/>
              <a:t> </a:t>
            </a:r>
            <a:r>
              <a:rPr lang="en-GB" sz="1300" b="1" dirty="0"/>
              <a:t>Meeting Of European National Platforms and HFA Focal Points</a:t>
            </a:r>
            <a:br>
              <a:rPr lang="en-GB" sz="1300" b="1" dirty="0"/>
            </a:br>
            <a:r>
              <a:rPr lang="en-GB" sz="1300" b="1" dirty="0" smtClean="0"/>
              <a:t>London </a:t>
            </a:r>
            <a:r>
              <a:rPr lang="en-US" sz="1300" b="1" dirty="0" smtClean="0"/>
              <a:t>11–13 </a:t>
            </a:r>
            <a:r>
              <a:rPr lang="en-US" sz="1300" b="1" dirty="0"/>
              <a:t>November, </a:t>
            </a:r>
            <a:r>
              <a:rPr lang="en-US" sz="1300" b="1" dirty="0" smtClean="0"/>
              <a:t>2009</a:t>
            </a:r>
            <a:r>
              <a:rPr lang="en-GB" sz="1300" b="1" dirty="0" smtClean="0"/>
              <a:t> </a:t>
            </a:r>
            <a:r>
              <a:rPr lang="en-GB" sz="2400" dirty="0">
                <a:solidFill>
                  <a:schemeClr val="accent2">
                    <a:lumMod val="50000"/>
                  </a:schemeClr>
                </a:solidFill>
              </a:rPr>
              <a:t/>
            </a:r>
            <a:br>
              <a:rPr lang="en-GB" sz="2400" dirty="0">
                <a:solidFill>
                  <a:schemeClr val="accent2">
                    <a:lumMod val="50000"/>
                  </a:schemeClr>
                </a:solidFill>
              </a:rPr>
            </a:br>
            <a:r>
              <a:rPr lang="en-GB" sz="2400" dirty="0" smtClean="0">
                <a:solidFill>
                  <a:schemeClr val="accent2">
                    <a:lumMod val="50000"/>
                  </a:schemeClr>
                </a:solidFill>
              </a:rPr>
              <a:t>Safer Schools </a:t>
            </a:r>
            <a:br>
              <a:rPr lang="en-GB" sz="2400" dirty="0" smtClean="0">
                <a:solidFill>
                  <a:schemeClr val="accent2">
                    <a:lumMod val="50000"/>
                  </a:schemeClr>
                </a:solidFill>
              </a:rPr>
            </a:br>
            <a:r>
              <a:rPr lang="en-GB" sz="2400" dirty="0" smtClean="0">
                <a:solidFill>
                  <a:schemeClr val="accent2">
                    <a:lumMod val="50000"/>
                  </a:schemeClr>
                </a:solidFill>
              </a:rPr>
              <a:t>“</a:t>
            </a:r>
            <a:r>
              <a:rPr lang="en-GB" sz="1800" i="1" dirty="0" smtClean="0">
                <a:solidFill>
                  <a:schemeClr val="accent2">
                    <a:lumMod val="50000"/>
                  </a:schemeClr>
                </a:solidFill>
              </a:rPr>
              <a:t>Their role within DRR”                        </a:t>
            </a:r>
            <a:r>
              <a:rPr lang="en-GB" sz="2000" dirty="0" smtClean="0"/>
              <a:t/>
            </a:r>
            <a:br>
              <a:rPr lang="en-GB" sz="2000" dirty="0" smtClean="0"/>
            </a:br>
            <a:r>
              <a:rPr lang="en-GB" sz="2400" dirty="0" smtClean="0">
                <a:solidFill>
                  <a:schemeClr val="accent2">
                    <a:lumMod val="50000"/>
                  </a:schemeClr>
                </a:solidFill>
              </a:rPr>
              <a:t>                </a:t>
            </a:r>
            <a:r>
              <a:rPr lang="en-GB" sz="2000" dirty="0" smtClean="0"/>
              <a:t/>
            </a:r>
            <a:br>
              <a:rPr lang="en-GB" sz="2000" dirty="0" smtClean="0"/>
            </a:br>
            <a:r>
              <a:rPr lang="en-GB" sz="2400" dirty="0" smtClean="0">
                <a:solidFill>
                  <a:schemeClr val="accent2">
                    <a:lumMod val="50000"/>
                  </a:schemeClr>
                </a:solidFill>
              </a:rPr>
              <a:t> </a:t>
            </a:r>
            <a:endParaRPr lang="en-GB" sz="2400" dirty="0">
              <a:solidFill>
                <a:schemeClr val="accent2">
                  <a:lumMod val="50000"/>
                </a:schemeClr>
              </a:solidFill>
            </a:endParaRPr>
          </a:p>
        </p:txBody>
      </p:sp>
      <p:graphicFrame>
        <p:nvGraphicFramePr>
          <p:cNvPr id="1027" name="Object 3"/>
          <p:cNvGraphicFramePr>
            <a:graphicFrameLocks noChangeAspect="1"/>
          </p:cNvGraphicFramePr>
          <p:nvPr/>
        </p:nvGraphicFramePr>
        <p:xfrm>
          <a:off x="142844" y="142852"/>
          <a:ext cx="628650" cy="638175"/>
        </p:xfrm>
        <a:graphic>
          <a:graphicData uri="http://schemas.openxmlformats.org/presentationml/2006/ole">
            <p:oleObj spid="_x0000_s90115" r:id="rId5" imgW="627840" imgH="638280" progId="">
              <p:embed/>
            </p:oleObj>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accent5">
              <a:lumMod val="40000"/>
              <a:lumOff val="60000"/>
            </a:schemeClr>
          </a:solidFill>
        </p:spPr>
        <p:txBody>
          <a:bodyPr>
            <a:normAutofit/>
          </a:bodyPr>
          <a:lstStyle/>
          <a:p>
            <a:pPr algn="ctr">
              <a:buNone/>
            </a:pPr>
            <a:endParaRPr lang="en-GB" i="1" dirty="0" smtClean="0"/>
          </a:p>
          <a:p>
            <a:pPr algn="ctr">
              <a:buNone/>
            </a:pPr>
            <a:endParaRPr lang="en-GB" i="1" dirty="0"/>
          </a:p>
          <a:p>
            <a:pPr algn="ctr">
              <a:buNone/>
            </a:pPr>
            <a:endParaRPr lang="en-GB" sz="1600" i="1" dirty="0"/>
          </a:p>
          <a:p>
            <a:pPr algn="ctr">
              <a:buNone/>
            </a:pPr>
            <a:r>
              <a:rPr lang="en-GB" sz="1600" i="1" dirty="0" smtClean="0"/>
              <a:t>However</a:t>
            </a:r>
          </a:p>
          <a:p>
            <a:pPr>
              <a:buNone/>
            </a:pPr>
            <a:r>
              <a:rPr lang="en-GB" sz="1600" dirty="0" smtClean="0"/>
              <a:t>        Recognizing that school age children spend majority of their waking hours at school, there is always a high possibility that </a:t>
            </a:r>
            <a:r>
              <a:rPr lang="en-GB" sz="1600" dirty="0" smtClean="0"/>
              <a:t>a disaster strikes </a:t>
            </a:r>
            <a:r>
              <a:rPr lang="en-GB" sz="1600" dirty="0" smtClean="0"/>
              <a:t>while they are at school</a:t>
            </a:r>
            <a:r>
              <a:rPr lang="en-GB" sz="1600" dirty="0" smtClean="0"/>
              <a:t>.</a:t>
            </a:r>
          </a:p>
          <a:p>
            <a:pPr algn="ctr">
              <a:buNone/>
            </a:pPr>
            <a:r>
              <a:rPr lang="en-GB" sz="1600" b="1" i="1" dirty="0" smtClean="0"/>
              <a:t>‘In 2005  17,500 children perished during the 3minutes of the Pakistan Earthquake’ </a:t>
            </a:r>
          </a:p>
          <a:p>
            <a:pPr algn="ctr">
              <a:buNone/>
            </a:pPr>
            <a:r>
              <a:rPr lang="en-GB" sz="1600" i="1" dirty="0" smtClean="0"/>
              <a:t>[97 children per second!]</a:t>
            </a:r>
          </a:p>
          <a:p>
            <a:pPr>
              <a:buNone/>
            </a:pPr>
            <a:endParaRPr lang="en-GB" sz="1600" dirty="0" smtClean="0"/>
          </a:p>
          <a:p>
            <a:pPr>
              <a:buNone/>
            </a:pPr>
            <a:r>
              <a:rPr lang="en-GB" sz="1600" dirty="0" smtClean="0"/>
              <a:t>        Therefore</a:t>
            </a:r>
            <a:r>
              <a:rPr lang="en-GB" sz="1600" dirty="0" smtClean="0"/>
              <a:t>, school buildings need to be protected from disasters as they save </a:t>
            </a:r>
            <a:r>
              <a:rPr lang="en-GB" sz="1600" dirty="0" smtClean="0"/>
              <a:t>the lives </a:t>
            </a:r>
            <a:r>
              <a:rPr lang="en-GB" sz="1600" dirty="0" smtClean="0"/>
              <a:t>of </a:t>
            </a:r>
            <a:r>
              <a:rPr lang="en-GB" sz="1600" dirty="0" smtClean="0"/>
              <a:t>the children </a:t>
            </a:r>
            <a:r>
              <a:rPr lang="en-GB" sz="1600" dirty="0" smtClean="0"/>
              <a:t>and they can also help to </a:t>
            </a:r>
            <a:r>
              <a:rPr lang="en-GB" sz="1600" dirty="0" err="1" smtClean="0"/>
              <a:t>opperate</a:t>
            </a:r>
            <a:r>
              <a:rPr lang="en-GB" sz="1600" dirty="0" smtClean="0"/>
              <a:t> </a:t>
            </a:r>
            <a:r>
              <a:rPr lang="en-GB" sz="1600" dirty="0" smtClean="0"/>
              <a:t>as shelter in post disaster scenario. Moreover, resilient schools are effective medium for disseminating disaster risk reduction awareness in the communities, can act as </a:t>
            </a:r>
            <a:r>
              <a:rPr lang="en-GB" sz="1600" dirty="0" smtClean="0"/>
              <a:t>centre </a:t>
            </a:r>
            <a:r>
              <a:rPr lang="en-GB" sz="1600" dirty="0" smtClean="0"/>
              <a:t>of learning, can be instrumental in transfer of technology to the communities and have significant role to build disaster resilient communities. </a:t>
            </a:r>
            <a:endParaRPr lang="en-GB" sz="1600" dirty="0" smtClean="0"/>
          </a:p>
          <a:p>
            <a:pPr>
              <a:buNone/>
            </a:pPr>
            <a:r>
              <a:rPr lang="en-GB" sz="1600" dirty="0" smtClean="0"/>
              <a:t> </a:t>
            </a:r>
            <a:r>
              <a:rPr lang="en-GB" sz="1600" dirty="0" smtClean="0"/>
              <a:t>      The </a:t>
            </a:r>
            <a:r>
              <a:rPr lang="en-GB" sz="1600" dirty="0" smtClean="0"/>
              <a:t>activities like retrofitting of </a:t>
            </a:r>
            <a:r>
              <a:rPr lang="en-GB" sz="1600" dirty="0" smtClean="0"/>
              <a:t>schools </a:t>
            </a:r>
            <a:r>
              <a:rPr lang="en-GB" sz="1600" dirty="0" smtClean="0"/>
              <a:t>and new construction with safety measures can </a:t>
            </a:r>
            <a:r>
              <a:rPr lang="en-GB" sz="1600" dirty="0" smtClean="0"/>
              <a:t>help spread the message </a:t>
            </a:r>
            <a:r>
              <a:rPr lang="en-GB" sz="1600" dirty="0" smtClean="0"/>
              <a:t>to the community of the importance of resilient buildings </a:t>
            </a:r>
            <a:r>
              <a:rPr lang="en-GB" sz="1600" dirty="0" smtClean="0"/>
              <a:t>in reducing </a:t>
            </a:r>
            <a:r>
              <a:rPr lang="en-GB" sz="1600" dirty="0" smtClean="0"/>
              <a:t>disaster </a:t>
            </a:r>
            <a:r>
              <a:rPr lang="en-GB" sz="1600" dirty="0" smtClean="0"/>
              <a:t>impact</a:t>
            </a:r>
          </a:p>
          <a:p>
            <a:pPr>
              <a:buNone/>
            </a:pPr>
            <a:r>
              <a:rPr lang="en-GB" sz="1600" dirty="0" smtClean="0"/>
              <a:t>       Realizing </a:t>
            </a:r>
            <a:r>
              <a:rPr lang="en-GB" sz="1600" dirty="0" smtClean="0"/>
              <a:t>the importance of schools in disaster risk reduction, the </a:t>
            </a:r>
            <a:r>
              <a:rPr lang="en-GB" sz="1600" b="1" dirty="0" smtClean="0"/>
              <a:t>UNISDR</a:t>
            </a:r>
            <a:r>
              <a:rPr lang="en-GB" sz="1600" dirty="0" smtClean="0"/>
              <a:t> campaigned for two years from 2006 to 2007 with the main theme as "Disaster Risk Reduction Begins at Schools." </a:t>
            </a:r>
          </a:p>
          <a:p>
            <a:pPr>
              <a:buNone/>
            </a:pPr>
            <a:r>
              <a:rPr lang="en-GB" sz="1600" dirty="0" smtClean="0"/>
              <a:t>       The campaign has been instrumental in mainstreaming school safety in disaster risk reduction initiatives in many countries and has resulted in many global initiatives such as Thematic Platform on Knowledge and Education by </a:t>
            </a:r>
            <a:r>
              <a:rPr lang="en-GB" sz="1600" b="1" dirty="0" smtClean="0"/>
              <a:t>ISDR</a:t>
            </a:r>
            <a:r>
              <a:rPr lang="en-GB" sz="1600" dirty="0" smtClean="0"/>
              <a:t> and </a:t>
            </a:r>
            <a:r>
              <a:rPr lang="en-GB" sz="1600" b="1" dirty="0" smtClean="0"/>
              <a:t>Coalition </a:t>
            </a:r>
            <a:r>
              <a:rPr lang="en-GB" sz="1600" b="1" dirty="0" smtClean="0"/>
              <a:t>for </a:t>
            </a:r>
            <a:r>
              <a:rPr lang="en-GB" sz="1600" b="1" dirty="0" smtClean="0"/>
              <a:t>Global School Safety </a:t>
            </a:r>
            <a:r>
              <a:rPr lang="en-GB" sz="1600" dirty="0" smtClean="0"/>
              <a:t>(COGSS) Initiatives.</a:t>
            </a:r>
            <a:endParaRPr lang="en-GB" sz="1600" b="1" dirty="0" smtClean="0"/>
          </a:p>
          <a:p>
            <a:pPr>
              <a:buNone/>
            </a:pPr>
            <a:endParaRPr lang="en-GB" sz="1600" b="1" dirty="0" smtClean="0"/>
          </a:p>
        </p:txBody>
      </p:sp>
      <p:graphicFrame>
        <p:nvGraphicFramePr>
          <p:cNvPr id="1026" name="Object 2"/>
          <p:cNvGraphicFramePr>
            <a:graphicFrameLocks noChangeAspect="1"/>
          </p:cNvGraphicFramePr>
          <p:nvPr/>
        </p:nvGraphicFramePr>
        <p:xfrm>
          <a:off x="8358214" y="142852"/>
          <a:ext cx="628650" cy="638175"/>
        </p:xfrm>
        <a:graphic>
          <a:graphicData uri="http://schemas.openxmlformats.org/presentationml/2006/ole">
            <p:oleObj spid="_x0000_s10242" r:id="rId4" imgW="627840" imgH="638280" progId="">
              <p:embed/>
            </p:oleObj>
          </a:graphicData>
        </a:graphic>
      </p:graphicFrame>
      <p:sp>
        <p:nvSpPr>
          <p:cNvPr id="2" name="Title 1"/>
          <p:cNvSpPr>
            <a:spLocks noGrp="1"/>
          </p:cNvSpPr>
          <p:nvPr>
            <p:ph type="title"/>
          </p:nvPr>
        </p:nvSpPr>
        <p:spPr>
          <a:xfrm>
            <a:off x="428596" y="142852"/>
            <a:ext cx="8229600" cy="1214446"/>
          </a:xfrm>
        </p:spPr>
        <p:txBody>
          <a:bodyPr>
            <a:normAutofit fontScale="90000"/>
          </a:bodyPr>
          <a:lstStyle/>
          <a:p>
            <a:r>
              <a:rPr lang="en-GB" sz="2400" dirty="0" smtClean="0">
                <a:solidFill>
                  <a:schemeClr val="accent2">
                    <a:lumMod val="50000"/>
                  </a:schemeClr>
                </a:solidFill>
              </a:rPr>
              <a:t/>
            </a:r>
            <a:br>
              <a:rPr lang="en-GB" sz="2400" dirty="0" smtClean="0">
                <a:solidFill>
                  <a:schemeClr val="accent2">
                    <a:lumMod val="50000"/>
                  </a:schemeClr>
                </a:solidFill>
              </a:rPr>
            </a:br>
            <a:r>
              <a:rPr lang="en-GB" sz="2400" dirty="0" smtClean="0">
                <a:solidFill>
                  <a:schemeClr val="accent2">
                    <a:lumMod val="50000"/>
                  </a:schemeClr>
                </a:solidFill>
              </a:rPr>
              <a:t/>
            </a:r>
            <a:br>
              <a:rPr lang="en-GB" sz="2400" dirty="0" smtClean="0">
                <a:solidFill>
                  <a:schemeClr val="accent2">
                    <a:lumMod val="50000"/>
                  </a:schemeClr>
                </a:solidFill>
              </a:rPr>
            </a:br>
            <a:r>
              <a:rPr lang="en-GB" sz="2000" b="1" dirty="0"/>
              <a:t> </a:t>
            </a:r>
            <a:r>
              <a:rPr lang="en-GB" sz="1300" b="1" dirty="0"/>
              <a:t>Meeting Of </a:t>
            </a:r>
            <a:r>
              <a:rPr lang="en-GB" sz="1300" b="1" dirty="0" smtClean="0"/>
              <a:t>European </a:t>
            </a:r>
            <a:r>
              <a:rPr lang="en-GB" sz="1300" b="1" dirty="0"/>
              <a:t>National Platforms and HFA Focal Points</a:t>
            </a:r>
            <a:br>
              <a:rPr lang="en-GB" sz="1300" b="1" dirty="0"/>
            </a:br>
            <a:r>
              <a:rPr lang="en-GB" sz="1300" b="1" dirty="0" smtClean="0"/>
              <a:t>London </a:t>
            </a:r>
            <a:r>
              <a:rPr lang="en-US" sz="1300" b="1" dirty="0" smtClean="0"/>
              <a:t>11–13 </a:t>
            </a:r>
            <a:r>
              <a:rPr lang="en-US" sz="1300" b="1" dirty="0"/>
              <a:t>November, </a:t>
            </a:r>
            <a:r>
              <a:rPr lang="en-US" sz="1300" b="1" dirty="0" smtClean="0"/>
              <a:t>2009</a:t>
            </a:r>
            <a:r>
              <a:rPr lang="en-GB" sz="1300" b="1" dirty="0" smtClean="0"/>
              <a:t> </a:t>
            </a:r>
            <a:r>
              <a:rPr lang="en-GB" sz="2400" dirty="0">
                <a:solidFill>
                  <a:schemeClr val="accent2">
                    <a:lumMod val="50000"/>
                  </a:schemeClr>
                </a:solidFill>
              </a:rPr>
              <a:t/>
            </a:r>
            <a:br>
              <a:rPr lang="en-GB" sz="2400" dirty="0">
                <a:solidFill>
                  <a:schemeClr val="accent2">
                    <a:lumMod val="50000"/>
                  </a:schemeClr>
                </a:solidFill>
              </a:rPr>
            </a:br>
            <a:r>
              <a:rPr lang="en-GB" sz="2400" dirty="0" smtClean="0">
                <a:solidFill>
                  <a:schemeClr val="accent2">
                    <a:lumMod val="50000"/>
                  </a:schemeClr>
                </a:solidFill>
              </a:rPr>
              <a:t>Safer Schools </a:t>
            </a:r>
            <a:br>
              <a:rPr lang="en-GB" sz="2400" dirty="0" smtClean="0">
                <a:solidFill>
                  <a:schemeClr val="accent2">
                    <a:lumMod val="50000"/>
                  </a:schemeClr>
                </a:solidFill>
              </a:rPr>
            </a:br>
            <a:r>
              <a:rPr lang="en-GB" sz="2400" dirty="0" smtClean="0">
                <a:solidFill>
                  <a:schemeClr val="accent2">
                    <a:lumMod val="50000"/>
                  </a:schemeClr>
                </a:solidFill>
              </a:rPr>
              <a:t>“</a:t>
            </a:r>
            <a:r>
              <a:rPr lang="en-GB" sz="1800" i="1" dirty="0" smtClean="0">
                <a:solidFill>
                  <a:schemeClr val="accent2">
                    <a:lumMod val="50000"/>
                  </a:schemeClr>
                </a:solidFill>
              </a:rPr>
              <a:t>Their role within DRR”                        </a:t>
            </a:r>
            <a:r>
              <a:rPr lang="en-GB" sz="2000" dirty="0" smtClean="0"/>
              <a:t/>
            </a:r>
            <a:br>
              <a:rPr lang="en-GB" sz="2000" dirty="0" smtClean="0"/>
            </a:br>
            <a:r>
              <a:rPr lang="en-GB" sz="2400" dirty="0" smtClean="0">
                <a:solidFill>
                  <a:schemeClr val="accent2">
                    <a:lumMod val="50000"/>
                  </a:schemeClr>
                </a:solidFill>
              </a:rPr>
              <a:t>                </a:t>
            </a:r>
            <a:r>
              <a:rPr lang="en-GB" sz="2000" dirty="0" smtClean="0"/>
              <a:t/>
            </a:r>
            <a:br>
              <a:rPr lang="en-GB" sz="2000" dirty="0" smtClean="0"/>
            </a:br>
            <a:r>
              <a:rPr lang="en-GB" sz="2400" dirty="0" smtClean="0">
                <a:solidFill>
                  <a:schemeClr val="accent2">
                    <a:lumMod val="50000"/>
                  </a:schemeClr>
                </a:solidFill>
              </a:rPr>
              <a:t> </a:t>
            </a:r>
            <a:endParaRPr lang="en-GB" sz="2400" dirty="0">
              <a:solidFill>
                <a:schemeClr val="accent2">
                  <a:lumMod val="50000"/>
                </a:schemeClr>
              </a:solidFill>
            </a:endParaRPr>
          </a:p>
        </p:txBody>
      </p:sp>
      <p:graphicFrame>
        <p:nvGraphicFramePr>
          <p:cNvPr id="1027" name="Object 3"/>
          <p:cNvGraphicFramePr>
            <a:graphicFrameLocks noChangeAspect="1"/>
          </p:cNvGraphicFramePr>
          <p:nvPr/>
        </p:nvGraphicFramePr>
        <p:xfrm>
          <a:off x="142844" y="142852"/>
          <a:ext cx="628650" cy="638175"/>
        </p:xfrm>
        <a:graphic>
          <a:graphicData uri="http://schemas.openxmlformats.org/presentationml/2006/ole">
            <p:oleObj spid="_x0000_s10243" r:id="rId5" imgW="627840" imgH="638280" progId="">
              <p:embed/>
            </p:oleObj>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accent5">
              <a:lumMod val="40000"/>
              <a:lumOff val="60000"/>
            </a:schemeClr>
          </a:solidFill>
        </p:spPr>
        <p:txBody>
          <a:bodyPr/>
          <a:lstStyle/>
          <a:p>
            <a:pPr>
              <a:buNone/>
            </a:pPr>
            <a:endParaRPr lang="en-GB" dirty="0" smtClean="0"/>
          </a:p>
          <a:p>
            <a:pPr algn="ctr">
              <a:buNone/>
            </a:pPr>
            <a:endParaRPr lang="en-GB" dirty="0" smtClean="0"/>
          </a:p>
          <a:p>
            <a:pPr algn="ctr">
              <a:buNone/>
            </a:pPr>
            <a:endParaRPr lang="en-GB" dirty="0"/>
          </a:p>
          <a:p>
            <a:pPr algn="ctr">
              <a:buNone/>
            </a:pPr>
            <a:r>
              <a:rPr lang="en-GB" dirty="0" smtClean="0"/>
              <a:t/>
            </a:r>
            <a:br>
              <a:rPr lang="en-GB" dirty="0" smtClean="0"/>
            </a:br>
            <a:endParaRPr lang="en-GB" dirty="0" smtClean="0"/>
          </a:p>
          <a:p>
            <a:pPr algn="ctr">
              <a:buNone/>
            </a:pPr>
            <a:endParaRPr lang="en-GB" dirty="0"/>
          </a:p>
        </p:txBody>
      </p:sp>
      <p:graphicFrame>
        <p:nvGraphicFramePr>
          <p:cNvPr id="1026" name="Object 2"/>
          <p:cNvGraphicFramePr>
            <a:graphicFrameLocks noChangeAspect="1"/>
          </p:cNvGraphicFramePr>
          <p:nvPr/>
        </p:nvGraphicFramePr>
        <p:xfrm>
          <a:off x="8358214" y="142852"/>
          <a:ext cx="628650" cy="638175"/>
        </p:xfrm>
        <a:graphic>
          <a:graphicData uri="http://schemas.openxmlformats.org/presentationml/2006/ole">
            <p:oleObj spid="_x0000_s64514" r:id="rId4" imgW="627840" imgH="638280" progId="">
              <p:embed/>
            </p:oleObj>
          </a:graphicData>
        </a:graphic>
      </p:graphicFrame>
      <p:sp>
        <p:nvSpPr>
          <p:cNvPr id="2" name="Title 1"/>
          <p:cNvSpPr>
            <a:spLocks noGrp="1"/>
          </p:cNvSpPr>
          <p:nvPr>
            <p:ph type="title"/>
          </p:nvPr>
        </p:nvSpPr>
        <p:spPr>
          <a:xfrm>
            <a:off x="428596" y="142852"/>
            <a:ext cx="8229600" cy="1214446"/>
          </a:xfrm>
        </p:spPr>
        <p:txBody>
          <a:bodyPr>
            <a:normAutofit fontScale="90000"/>
          </a:bodyPr>
          <a:lstStyle/>
          <a:p>
            <a:r>
              <a:rPr lang="en-GB" sz="2400" dirty="0" smtClean="0">
                <a:solidFill>
                  <a:schemeClr val="accent2">
                    <a:lumMod val="50000"/>
                  </a:schemeClr>
                </a:solidFill>
              </a:rPr>
              <a:t/>
            </a:r>
            <a:br>
              <a:rPr lang="en-GB" sz="2400" dirty="0" smtClean="0">
                <a:solidFill>
                  <a:schemeClr val="accent2">
                    <a:lumMod val="50000"/>
                  </a:schemeClr>
                </a:solidFill>
              </a:rPr>
            </a:br>
            <a:r>
              <a:rPr lang="en-GB" sz="2400" dirty="0" smtClean="0">
                <a:solidFill>
                  <a:schemeClr val="accent2">
                    <a:lumMod val="50000"/>
                  </a:schemeClr>
                </a:solidFill>
              </a:rPr>
              <a:t/>
            </a:r>
            <a:br>
              <a:rPr lang="en-GB" sz="2400" dirty="0" smtClean="0">
                <a:solidFill>
                  <a:schemeClr val="accent2">
                    <a:lumMod val="50000"/>
                  </a:schemeClr>
                </a:solidFill>
              </a:rPr>
            </a:br>
            <a:r>
              <a:rPr lang="en-GB" sz="2000" b="1" dirty="0"/>
              <a:t> </a:t>
            </a:r>
            <a:r>
              <a:rPr lang="en-GB" sz="1300" b="1" dirty="0"/>
              <a:t>Meeting Of European National Platforms and HFA Focal Points</a:t>
            </a:r>
            <a:br>
              <a:rPr lang="en-GB" sz="1300" b="1" dirty="0"/>
            </a:br>
            <a:r>
              <a:rPr lang="en-GB" sz="1300" b="1" dirty="0" smtClean="0"/>
              <a:t>London </a:t>
            </a:r>
            <a:r>
              <a:rPr lang="en-US" sz="1300" b="1" dirty="0" smtClean="0"/>
              <a:t>11–13 </a:t>
            </a:r>
            <a:r>
              <a:rPr lang="en-US" sz="1300" b="1" dirty="0"/>
              <a:t>November, </a:t>
            </a:r>
            <a:r>
              <a:rPr lang="en-US" sz="1300" b="1" dirty="0" smtClean="0"/>
              <a:t>2009</a:t>
            </a:r>
            <a:r>
              <a:rPr lang="en-GB" sz="1300" b="1" dirty="0" smtClean="0"/>
              <a:t> </a:t>
            </a:r>
            <a:r>
              <a:rPr lang="en-GB" sz="2400" dirty="0">
                <a:solidFill>
                  <a:schemeClr val="accent2">
                    <a:lumMod val="50000"/>
                  </a:schemeClr>
                </a:solidFill>
              </a:rPr>
              <a:t/>
            </a:r>
            <a:br>
              <a:rPr lang="en-GB" sz="2400" dirty="0">
                <a:solidFill>
                  <a:schemeClr val="accent2">
                    <a:lumMod val="50000"/>
                  </a:schemeClr>
                </a:solidFill>
              </a:rPr>
            </a:br>
            <a:r>
              <a:rPr lang="en-GB" sz="2400" dirty="0" smtClean="0">
                <a:solidFill>
                  <a:schemeClr val="accent2">
                    <a:lumMod val="50000"/>
                  </a:schemeClr>
                </a:solidFill>
              </a:rPr>
              <a:t>Safer Schools </a:t>
            </a:r>
            <a:br>
              <a:rPr lang="en-GB" sz="2400" dirty="0" smtClean="0">
                <a:solidFill>
                  <a:schemeClr val="accent2">
                    <a:lumMod val="50000"/>
                  </a:schemeClr>
                </a:solidFill>
              </a:rPr>
            </a:br>
            <a:r>
              <a:rPr lang="en-GB" sz="2400" dirty="0" smtClean="0">
                <a:solidFill>
                  <a:schemeClr val="accent2">
                    <a:lumMod val="50000"/>
                  </a:schemeClr>
                </a:solidFill>
              </a:rPr>
              <a:t>“</a:t>
            </a:r>
            <a:r>
              <a:rPr lang="en-GB" sz="1800" i="1" dirty="0" smtClean="0">
                <a:solidFill>
                  <a:schemeClr val="accent2">
                    <a:lumMod val="50000"/>
                  </a:schemeClr>
                </a:solidFill>
              </a:rPr>
              <a:t>Their role within DRR”                        </a:t>
            </a:r>
            <a:r>
              <a:rPr lang="en-GB" sz="2000" dirty="0" smtClean="0"/>
              <a:t/>
            </a:r>
            <a:br>
              <a:rPr lang="en-GB" sz="2000" dirty="0" smtClean="0"/>
            </a:br>
            <a:r>
              <a:rPr lang="en-GB" sz="2400" dirty="0" smtClean="0">
                <a:solidFill>
                  <a:schemeClr val="accent2">
                    <a:lumMod val="50000"/>
                  </a:schemeClr>
                </a:solidFill>
              </a:rPr>
              <a:t>                </a:t>
            </a:r>
            <a:r>
              <a:rPr lang="en-GB" sz="2000" dirty="0" smtClean="0"/>
              <a:t/>
            </a:r>
            <a:br>
              <a:rPr lang="en-GB" sz="2000" dirty="0" smtClean="0"/>
            </a:br>
            <a:r>
              <a:rPr lang="en-GB" sz="2400" dirty="0" smtClean="0">
                <a:solidFill>
                  <a:schemeClr val="accent2">
                    <a:lumMod val="50000"/>
                  </a:schemeClr>
                </a:solidFill>
              </a:rPr>
              <a:t> </a:t>
            </a:r>
            <a:endParaRPr lang="en-GB" sz="2400" dirty="0">
              <a:solidFill>
                <a:schemeClr val="accent2">
                  <a:lumMod val="50000"/>
                </a:schemeClr>
              </a:solidFill>
            </a:endParaRPr>
          </a:p>
        </p:txBody>
      </p:sp>
      <p:graphicFrame>
        <p:nvGraphicFramePr>
          <p:cNvPr id="1027" name="Object 3"/>
          <p:cNvGraphicFramePr>
            <a:graphicFrameLocks noChangeAspect="1"/>
          </p:cNvGraphicFramePr>
          <p:nvPr/>
        </p:nvGraphicFramePr>
        <p:xfrm>
          <a:off x="142844" y="142852"/>
          <a:ext cx="628650" cy="638175"/>
        </p:xfrm>
        <a:graphic>
          <a:graphicData uri="http://schemas.openxmlformats.org/presentationml/2006/ole">
            <p:oleObj spid="_x0000_s64515" r:id="rId5" imgW="627840" imgH="638280" progId="">
              <p:embed/>
            </p:oleObj>
          </a:graphicData>
        </a:graphic>
      </p:graphicFrame>
      <p:pic>
        <p:nvPicPr>
          <p:cNvPr id="64516" name="Picture 4"/>
          <p:cNvPicPr>
            <a:picLocks noChangeAspect="1" noChangeArrowheads="1"/>
          </p:cNvPicPr>
          <p:nvPr/>
        </p:nvPicPr>
        <p:blipFill>
          <a:blip r:embed="rId6"/>
          <a:srcRect/>
          <a:stretch>
            <a:fillRect/>
          </a:stretch>
        </p:blipFill>
        <p:spPr bwMode="auto">
          <a:xfrm>
            <a:off x="2343150" y="2014538"/>
            <a:ext cx="4457700" cy="2828925"/>
          </a:xfrm>
          <a:prstGeom prst="rect">
            <a:avLst/>
          </a:prstGeom>
          <a:noFill/>
          <a:ln w="9525">
            <a:noFill/>
            <a:miter lim="800000"/>
            <a:headEnd/>
            <a:tailEnd/>
          </a:ln>
        </p:spPr>
      </p:pic>
      <p:sp>
        <p:nvSpPr>
          <p:cNvPr id="8" name="TextBox 7"/>
          <p:cNvSpPr txBox="1"/>
          <p:nvPr/>
        </p:nvSpPr>
        <p:spPr>
          <a:xfrm>
            <a:off x="6500826" y="5500702"/>
            <a:ext cx="2143140" cy="246221"/>
          </a:xfrm>
          <a:prstGeom prst="rect">
            <a:avLst/>
          </a:prstGeom>
          <a:noFill/>
        </p:spPr>
        <p:txBody>
          <a:bodyPr wrap="square" rtlCol="0">
            <a:spAutoFit/>
          </a:bodyPr>
          <a:lstStyle/>
          <a:p>
            <a:pPr algn="ctr"/>
            <a:r>
              <a:rPr lang="en-GB" sz="1000" dirty="0" smtClean="0"/>
              <a:t>Courtesy of the UNCRD</a:t>
            </a:r>
            <a:endParaRPr lang="en-GB" sz="1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accent5">
              <a:lumMod val="40000"/>
              <a:lumOff val="60000"/>
            </a:schemeClr>
          </a:solidFill>
        </p:spPr>
        <p:txBody>
          <a:bodyPr/>
          <a:lstStyle/>
          <a:p>
            <a:pPr algn="ctr">
              <a:buNone/>
            </a:pPr>
            <a:endParaRPr lang="en-GB" dirty="0" smtClean="0"/>
          </a:p>
          <a:p>
            <a:pPr algn="ctr">
              <a:buNone/>
            </a:pPr>
            <a:endParaRPr lang="en-GB" dirty="0"/>
          </a:p>
          <a:p>
            <a:pPr algn="ctr">
              <a:buNone/>
            </a:pPr>
            <a:endParaRPr lang="en-GB" dirty="0" smtClean="0"/>
          </a:p>
          <a:p>
            <a:pPr algn="ctr">
              <a:buNone/>
            </a:pPr>
            <a:r>
              <a:rPr lang="en-GB" sz="1600" b="1" dirty="0" smtClean="0"/>
              <a:t>Important </a:t>
            </a:r>
            <a:r>
              <a:rPr lang="en-GB" sz="1600" b="1" dirty="0" smtClean="0"/>
              <a:t>Components within a Safer School Infrastructure strategy:</a:t>
            </a:r>
          </a:p>
          <a:p>
            <a:pPr algn="ctr">
              <a:buNone/>
            </a:pPr>
            <a:endParaRPr lang="en-GB" sz="1200" dirty="0" smtClean="0"/>
          </a:p>
          <a:p>
            <a:pPr algn="ctr"/>
            <a:r>
              <a:rPr lang="en-GB" sz="1200" dirty="0" smtClean="0"/>
              <a:t>Understanding the perception of </a:t>
            </a:r>
            <a:r>
              <a:rPr lang="en-GB" sz="1200" dirty="0" smtClean="0"/>
              <a:t>risk</a:t>
            </a:r>
          </a:p>
          <a:p>
            <a:pPr algn="ctr"/>
            <a:endParaRPr lang="en-GB" sz="1200" dirty="0" smtClean="0"/>
          </a:p>
          <a:p>
            <a:pPr algn="ctr"/>
            <a:r>
              <a:rPr lang="en-GB" sz="1200" dirty="0" smtClean="0"/>
              <a:t>Ensuring </a:t>
            </a:r>
            <a:r>
              <a:rPr lang="en-GB" sz="1200" dirty="0" smtClean="0"/>
              <a:t>Awareness</a:t>
            </a:r>
          </a:p>
          <a:p>
            <a:pPr algn="ctr"/>
            <a:endParaRPr lang="en-GB" sz="1200" dirty="0" smtClean="0"/>
          </a:p>
          <a:p>
            <a:pPr algn="ctr"/>
            <a:r>
              <a:rPr lang="en-GB" sz="1200" dirty="0" smtClean="0"/>
              <a:t>Implementing an risk assessment cycle</a:t>
            </a:r>
          </a:p>
          <a:p>
            <a:pPr algn="ctr"/>
            <a:endParaRPr lang="en-GB" sz="1200" dirty="0" smtClean="0"/>
          </a:p>
          <a:p>
            <a:pPr algn="ctr"/>
            <a:r>
              <a:rPr lang="en-GB" sz="1200" dirty="0" smtClean="0"/>
              <a:t>Developing Capacity build within </a:t>
            </a:r>
            <a:r>
              <a:rPr lang="en-GB" sz="1200" dirty="0" smtClean="0"/>
              <a:t>the workforce </a:t>
            </a:r>
          </a:p>
          <a:p>
            <a:pPr algn="ctr"/>
            <a:endParaRPr lang="en-GB" sz="1200" dirty="0" smtClean="0"/>
          </a:p>
          <a:p>
            <a:pPr algn="ctr"/>
            <a:r>
              <a:rPr lang="en-GB" sz="1200" dirty="0" smtClean="0"/>
              <a:t>Creating the Safe </a:t>
            </a:r>
            <a:r>
              <a:rPr lang="en-GB" sz="1200" dirty="0" smtClean="0"/>
              <a:t>Environment</a:t>
            </a:r>
          </a:p>
          <a:p>
            <a:pPr algn="ctr"/>
            <a:endParaRPr lang="en-GB" sz="1200" dirty="0" smtClean="0"/>
          </a:p>
          <a:p>
            <a:pPr algn="ctr"/>
            <a:r>
              <a:rPr lang="en-GB" sz="1200" dirty="0" smtClean="0"/>
              <a:t>Resilient and coded construction of new schools</a:t>
            </a:r>
          </a:p>
          <a:p>
            <a:pPr algn="ctr"/>
            <a:endParaRPr lang="en-GB" sz="1200" dirty="0" smtClean="0"/>
          </a:p>
          <a:p>
            <a:pPr algn="ctr"/>
            <a:r>
              <a:rPr lang="en-GB" sz="1200" dirty="0" smtClean="0"/>
              <a:t>Retrofitting  of existing schools</a:t>
            </a:r>
          </a:p>
          <a:p>
            <a:pPr algn="ctr"/>
            <a:endParaRPr lang="en-GB" sz="1200" dirty="0" smtClean="0"/>
          </a:p>
          <a:p>
            <a:pPr algn="ctr"/>
            <a:r>
              <a:rPr lang="en-GB" sz="1200" dirty="0" smtClean="0"/>
              <a:t>Incorporating DRR into </a:t>
            </a:r>
            <a:r>
              <a:rPr lang="en-GB" sz="1200" dirty="0" smtClean="0"/>
              <a:t>Education</a:t>
            </a:r>
          </a:p>
          <a:p>
            <a:pPr algn="ctr"/>
            <a:endParaRPr lang="en-GB" sz="1200" dirty="0" smtClean="0"/>
          </a:p>
          <a:p>
            <a:pPr algn="ctr"/>
            <a:r>
              <a:rPr lang="en-GB" sz="1200" dirty="0" smtClean="0"/>
              <a:t>Implementing DRR Education into the </a:t>
            </a:r>
            <a:r>
              <a:rPr lang="en-GB" sz="1200" dirty="0" smtClean="0"/>
              <a:t>curriculum</a:t>
            </a:r>
          </a:p>
          <a:p>
            <a:pPr algn="ctr"/>
            <a:endParaRPr lang="en-GB" sz="1200" dirty="0" smtClean="0"/>
          </a:p>
          <a:p>
            <a:pPr algn="ctr"/>
            <a:r>
              <a:rPr lang="en-GB" sz="1200" dirty="0" smtClean="0"/>
              <a:t>Maintaining the Safe Environment</a:t>
            </a:r>
          </a:p>
          <a:p>
            <a:pPr algn="ctr"/>
            <a:endParaRPr lang="en-GB" sz="1600" dirty="0" smtClean="0"/>
          </a:p>
          <a:p>
            <a:pPr algn="ctr"/>
            <a:endParaRPr lang="en-GB" sz="1600" dirty="0"/>
          </a:p>
          <a:p>
            <a:pPr algn="ctr"/>
            <a:endParaRPr lang="en-GB" sz="1600" dirty="0" smtClean="0"/>
          </a:p>
          <a:p>
            <a:pPr algn="ctr"/>
            <a:endParaRPr lang="en-GB" sz="1600" dirty="0" smtClean="0"/>
          </a:p>
          <a:p>
            <a:pPr algn="ctr"/>
            <a:endParaRPr lang="en-GB" sz="1600" dirty="0" smtClean="0"/>
          </a:p>
          <a:p>
            <a:pPr algn="ctr"/>
            <a:endParaRPr lang="en-GB" sz="1600" dirty="0" smtClean="0"/>
          </a:p>
          <a:p>
            <a:pPr algn="ctr">
              <a:buNone/>
            </a:pPr>
            <a:endParaRPr lang="en-GB" sz="1600" dirty="0" smtClean="0"/>
          </a:p>
          <a:p>
            <a:pPr algn="ctr">
              <a:buNone/>
            </a:pPr>
            <a:endParaRPr lang="en-GB" sz="1600" dirty="0"/>
          </a:p>
        </p:txBody>
      </p:sp>
      <p:graphicFrame>
        <p:nvGraphicFramePr>
          <p:cNvPr id="1026" name="Object 2"/>
          <p:cNvGraphicFramePr>
            <a:graphicFrameLocks noChangeAspect="1"/>
          </p:cNvGraphicFramePr>
          <p:nvPr/>
        </p:nvGraphicFramePr>
        <p:xfrm>
          <a:off x="8358214" y="142852"/>
          <a:ext cx="628650" cy="638175"/>
        </p:xfrm>
        <a:graphic>
          <a:graphicData uri="http://schemas.openxmlformats.org/presentationml/2006/ole">
            <p:oleObj spid="_x0000_s11266" r:id="rId4" imgW="627840" imgH="638280" progId="">
              <p:embed/>
            </p:oleObj>
          </a:graphicData>
        </a:graphic>
      </p:graphicFrame>
      <p:sp>
        <p:nvSpPr>
          <p:cNvPr id="2" name="Title 1"/>
          <p:cNvSpPr>
            <a:spLocks noGrp="1"/>
          </p:cNvSpPr>
          <p:nvPr>
            <p:ph type="title"/>
          </p:nvPr>
        </p:nvSpPr>
        <p:spPr>
          <a:xfrm>
            <a:off x="428596" y="142852"/>
            <a:ext cx="8229600" cy="1214446"/>
          </a:xfrm>
        </p:spPr>
        <p:txBody>
          <a:bodyPr>
            <a:normAutofit fontScale="90000"/>
          </a:bodyPr>
          <a:lstStyle/>
          <a:p>
            <a:r>
              <a:rPr lang="en-GB" sz="2400" dirty="0" smtClean="0">
                <a:solidFill>
                  <a:schemeClr val="accent2">
                    <a:lumMod val="50000"/>
                  </a:schemeClr>
                </a:solidFill>
              </a:rPr>
              <a:t/>
            </a:r>
            <a:br>
              <a:rPr lang="en-GB" sz="2400" dirty="0" smtClean="0">
                <a:solidFill>
                  <a:schemeClr val="accent2">
                    <a:lumMod val="50000"/>
                  </a:schemeClr>
                </a:solidFill>
              </a:rPr>
            </a:br>
            <a:r>
              <a:rPr lang="en-GB" sz="2400" dirty="0" smtClean="0">
                <a:solidFill>
                  <a:schemeClr val="accent2">
                    <a:lumMod val="50000"/>
                  </a:schemeClr>
                </a:solidFill>
              </a:rPr>
              <a:t/>
            </a:r>
            <a:br>
              <a:rPr lang="en-GB" sz="2400" dirty="0" smtClean="0">
                <a:solidFill>
                  <a:schemeClr val="accent2">
                    <a:lumMod val="50000"/>
                  </a:schemeClr>
                </a:solidFill>
              </a:rPr>
            </a:br>
            <a:r>
              <a:rPr lang="en-GB" sz="2000" b="1" dirty="0"/>
              <a:t> </a:t>
            </a:r>
            <a:r>
              <a:rPr lang="en-GB" sz="1300" b="1" dirty="0"/>
              <a:t>Meeting Of European National Platforms and HFA Focal Points</a:t>
            </a:r>
            <a:br>
              <a:rPr lang="en-GB" sz="1300" b="1" dirty="0"/>
            </a:br>
            <a:r>
              <a:rPr lang="en-GB" sz="1300" b="1" dirty="0" smtClean="0"/>
              <a:t>London </a:t>
            </a:r>
            <a:r>
              <a:rPr lang="en-US" sz="1300" b="1" dirty="0" smtClean="0"/>
              <a:t>11–13 </a:t>
            </a:r>
            <a:r>
              <a:rPr lang="en-US" sz="1300" b="1" dirty="0"/>
              <a:t>November, </a:t>
            </a:r>
            <a:r>
              <a:rPr lang="en-US" sz="1300" b="1" dirty="0" smtClean="0"/>
              <a:t>2009</a:t>
            </a:r>
            <a:r>
              <a:rPr lang="en-GB" sz="1300" b="1" dirty="0" smtClean="0"/>
              <a:t> </a:t>
            </a:r>
            <a:r>
              <a:rPr lang="en-GB" sz="2400" dirty="0">
                <a:solidFill>
                  <a:schemeClr val="accent2">
                    <a:lumMod val="50000"/>
                  </a:schemeClr>
                </a:solidFill>
              </a:rPr>
              <a:t/>
            </a:r>
            <a:br>
              <a:rPr lang="en-GB" sz="2400" dirty="0">
                <a:solidFill>
                  <a:schemeClr val="accent2">
                    <a:lumMod val="50000"/>
                  </a:schemeClr>
                </a:solidFill>
              </a:rPr>
            </a:br>
            <a:r>
              <a:rPr lang="en-GB" sz="2400" dirty="0" smtClean="0">
                <a:solidFill>
                  <a:schemeClr val="accent2">
                    <a:lumMod val="50000"/>
                  </a:schemeClr>
                </a:solidFill>
              </a:rPr>
              <a:t>Safer Schools </a:t>
            </a:r>
            <a:br>
              <a:rPr lang="en-GB" sz="2400" dirty="0" smtClean="0">
                <a:solidFill>
                  <a:schemeClr val="accent2">
                    <a:lumMod val="50000"/>
                  </a:schemeClr>
                </a:solidFill>
              </a:rPr>
            </a:br>
            <a:r>
              <a:rPr lang="en-GB" sz="2400" dirty="0" smtClean="0">
                <a:solidFill>
                  <a:schemeClr val="accent2">
                    <a:lumMod val="50000"/>
                  </a:schemeClr>
                </a:solidFill>
              </a:rPr>
              <a:t>“</a:t>
            </a:r>
            <a:r>
              <a:rPr lang="en-GB" sz="1800" i="1" dirty="0" smtClean="0">
                <a:solidFill>
                  <a:schemeClr val="accent2">
                    <a:lumMod val="50000"/>
                  </a:schemeClr>
                </a:solidFill>
              </a:rPr>
              <a:t>Their role within DRR”                        </a:t>
            </a:r>
            <a:r>
              <a:rPr lang="en-GB" sz="2000" dirty="0" smtClean="0"/>
              <a:t/>
            </a:r>
            <a:br>
              <a:rPr lang="en-GB" sz="2000" dirty="0" smtClean="0"/>
            </a:br>
            <a:r>
              <a:rPr lang="en-GB" sz="2400" dirty="0" smtClean="0">
                <a:solidFill>
                  <a:schemeClr val="accent2">
                    <a:lumMod val="50000"/>
                  </a:schemeClr>
                </a:solidFill>
              </a:rPr>
              <a:t>                </a:t>
            </a:r>
            <a:r>
              <a:rPr lang="en-GB" sz="2000" dirty="0" smtClean="0"/>
              <a:t/>
            </a:r>
            <a:br>
              <a:rPr lang="en-GB" sz="2000" dirty="0" smtClean="0"/>
            </a:br>
            <a:r>
              <a:rPr lang="en-GB" sz="2400" dirty="0" smtClean="0">
                <a:solidFill>
                  <a:schemeClr val="accent2">
                    <a:lumMod val="50000"/>
                  </a:schemeClr>
                </a:solidFill>
              </a:rPr>
              <a:t> </a:t>
            </a:r>
            <a:endParaRPr lang="en-GB" sz="2400" dirty="0">
              <a:solidFill>
                <a:schemeClr val="accent2">
                  <a:lumMod val="50000"/>
                </a:schemeClr>
              </a:solidFill>
            </a:endParaRPr>
          </a:p>
        </p:txBody>
      </p:sp>
      <p:graphicFrame>
        <p:nvGraphicFramePr>
          <p:cNvPr id="1027" name="Object 3"/>
          <p:cNvGraphicFramePr>
            <a:graphicFrameLocks noChangeAspect="1"/>
          </p:cNvGraphicFramePr>
          <p:nvPr/>
        </p:nvGraphicFramePr>
        <p:xfrm>
          <a:off x="142844" y="142852"/>
          <a:ext cx="628650" cy="638175"/>
        </p:xfrm>
        <a:graphic>
          <a:graphicData uri="http://schemas.openxmlformats.org/presentationml/2006/ole">
            <p:oleObj spid="_x0000_s11267" r:id="rId5" imgW="627840" imgH="638280" progId="">
              <p:embed/>
            </p:oleObj>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accent5">
              <a:lumMod val="40000"/>
              <a:lumOff val="60000"/>
            </a:schemeClr>
          </a:solidFill>
        </p:spPr>
        <p:txBody>
          <a:bodyPr/>
          <a:lstStyle/>
          <a:p>
            <a:pPr>
              <a:buNone/>
            </a:pPr>
            <a:endParaRPr lang="en-GB" dirty="0" smtClean="0"/>
          </a:p>
          <a:p>
            <a:pPr algn="ctr">
              <a:buNone/>
            </a:pPr>
            <a:endParaRPr lang="en-GB" dirty="0"/>
          </a:p>
          <a:p>
            <a:pPr algn="ctr">
              <a:buNone/>
            </a:pPr>
            <a:endParaRPr lang="en-GB" dirty="0" smtClean="0"/>
          </a:p>
          <a:p>
            <a:pPr algn="ctr">
              <a:buNone/>
            </a:pPr>
            <a:r>
              <a:rPr lang="en-GB" sz="1600" b="1" dirty="0"/>
              <a:t>Hyogo Framework for Action Priority </a:t>
            </a:r>
            <a:r>
              <a:rPr lang="en-GB" sz="1600" b="1" dirty="0" smtClean="0"/>
              <a:t>3</a:t>
            </a:r>
          </a:p>
          <a:p>
            <a:pPr algn="ctr">
              <a:buNone/>
            </a:pPr>
            <a:endParaRPr lang="en-GB" sz="1600" b="1" dirty="0"/>
          </a:p>
          <a:p>
            <a:pPr algn="ctr">
              <a:buNone/>
            </a:pPr>
            <a:r>
              <a:rPr lang="en-GB" sz="1600" dirty="0"/>
              <a:t>Use knowledge, innovation and education to build a culture of safety and</a:t>
            </a:r>
          </a:p>
          <a:p>
            <a:pPr algn="ctr">
              <a:buNone/>
            </a:pPr>
            <a:r>
              <a:rPr lang="en-GB" sz="1600" dirty="0"/>
              <a:t>resilience at all levels</a:t>
            </a:r>
            <a:r>
              <a:rPr lang="en-GB" sz="1600" dirty="0" smtClean="0"/>
              <a:t>.</a:t>
            </a:r>
          </a:p>
          <a:p>
            <a:pPr algn="ctr">
              <a:buNone/>
            </a:pPr>
            <a:endParaRPr lang="en-GB" sz="1600" i="1" dirty="0" smtClean="0"/>
          </a:p>
          <a:p>
            <a:pPr algn="ctr">
              <a:buNone/>
            </a:pPr>
            <a:r>
              <a:rPr lang="en-GB" sz="1600" i="1" dirty="0" smtClean="0"/>
              <a:t>‘Building </a:t>
            </a:r>
            <a:r>
              <a:rPr lang="en-GB" sz="1600" i="1" dirty="0" smtClean="0"/>
              <a:t>the resilience of nations and</a:t>
            </a:r>
          </a:p>
          <a:p>
            <a:pPr algn="ctr">
              <a:buNone/>
            </a:pPr>
            <a:r>
              <a:rPr lang="en-GB" sz="1600" i="1" dirty="0" smtClean="0"/>
              <a:t>communities to </a:t>
            </a:r>
            <a:r>
              <a:rPr lang="en-GB" sz="1600" i="1" dirty="0" smtClean="0"/>
              <a:t>disasters’</a:t>
            </a:r>
            <a:endParaRPr lang="en-GB" sz="1600" dirty="0"/>
          </a:p>
          <a:p>
            <a:pPr lvl="1" algn="ctr">
              <a:buNone/>
            </a:pPr>
            <a:endParaRPr lang="en-GB" sz="1200" dirty="0" smtClean="0"/>
          </a:p>
          <a:p>
            <a:pPr lvl="1" algn="ctr">
              <a:buNone/>
            </a:pPr>
            <a:endParaRPr lang="en-GB" sz="1200" dirty="0"/>
          </a:p>
        </p:txBody>
      </p:sp>
      <p:graphicFrame>
        <p:nvGraphicFramePr>
          <p:cNvPr id="1026" name="Object 2"/>
          <p:cNvGraphicFramePr>
            <a:graphicFrameLocks noChangeAspect="1"/>
          </p:cNvGraphicFramePr>
          <p:nvPr/>
        </p:nvGraphicFramePr>
        <p:xfrm>
          <a:off x="8358214" y="142852"/>
          <a:ext cx="628650" cy="638175"/>
        </p:xfrm>
        <a:graphic>
          <a:graphicData uri="http://schemas.openxmlformats.org/presentationml/2006/ole">
            <p:oleObj spid="_x0000_s12290" r:id="rId4" imgW="627840" imgH="638280" progId="">
              <p:embed/>
            </p:oleObj>
          </a:graphicData>
        </a:graphic>
      </p:graphicFrame>
      <p:sp>
        <p:nvSpPr>
          <p:cNvPr id="2" name="Title 1"/>
          <p:cNvSpPr>
            <a:spLocks noGrp="1"/>
          </p:cNvSpPr>
          <p:nvPr>
            <p:ph type="title"/>
          </p:nvPr>
        </p:nvSpPr>
        <p:spPr>
          <a:xfrm>
            <a:off x="428596" y="142852"/>
            <a:ext cx="8229600" cy="1214446"/>
          </a:xfrm>
        </p:spPr>
        <p:txBody>
          <a:bodyPr>
            <a:normAutofit fontScale="90000"/>
          </a:bodyPr>
          <a:lstStyle/>
          <a:p>
            <a:r>
              <a:rPr lang="en-GB" sz="2400" dirty="0" smtClean="0">
                <a:solidFill>
                  <a:schemeClr val="accent2">
                    <a:lumMod val="50000"/>
                  </a:schemeClr>
                </a:solidFill>
              </a:rPr>
              <a:t/>
            </a:r>
            <a:br>
              <a:rPr lang="en-GB" sz="2400" dirty="0" smtClean="0">
                <a:solidFill>
                  <a:schemeClr val="accent2">
                    <a:lumMod val="50000"/>
                  </a:schemeClr>
                </a:solidFill>
              </a:rPr>
            </a:br>
            <a:r>
              <a:rPr lang="en-GB" sz="2400" dirty="0" smtClean="0">
                <a:solidFill>
                  <a:schemeClr val="accent2">
                    <a:lumMod val="50000"/>
                  </a:schemeClr>
                </a:solidFill>
              </a:rPr>
              <a:t/>
            </a:r>
            <a:br>
              <a:rPr lang="en-GB" sz="2400" dirty="0" smtClean="0">
                <a:solidFill>
                  <a:schemeClr val="accent2">
                    <a:lumMod val="50000"/>
                  </a:schemeClr>
                </a:solidFill>
              </a:rPr>
            </a:br>
            <a:r>
              <a:rPr lang="en-GB" sz="2000" b="1" dirty="0"/>
              <a:t> </a:t>
            </a:r>
            <a:r>
              <a:rPr lang="en-GB" sz="1300" b="1" dirty="0"/>
              <a:t>Meeting Of European National Platforms and HFA Focal Points</a:t>
            </a:r>
            <a:br>
              <a:rPr lang="en-GB" sz="1300" b="1" dirty="0"/>
            </a:br>
            <a:r>
              <a:rPr lang="en-GB" sz="1300" b="1" dirty="0" smtClean="0"/>
              <a:t>London </a:t>
            </a:r>
            <a:r>
              <a:rPr lang="en-US" sz="1300" b="1" dirty="0" smtClean="0"/>
              <a:t>11–13 </a:t>
            </a:r>
            <a:r>
              <a:rPr lang="en-US" sz="1300" b="1" dirty="0"/>
              <a:t>November, </a:t>
            </a:r>
            <a:r>
              <a:rPr lang="en-US" sz="1300" b="1" dirty="0" smtClean="0"/>
              <a:t>2009</a:t>
            </a:r>
            <a:r>
              <a:rPr lang="en-GB" sz="1300" b="1" dirty="0" smtClean="0"/>
              <a:t> </a:t>
            </a:r>
            <a:r>
              <a:rPr lang="en-GB" sz="2400" dirty="0">
                <a:solidFill>
                  <a:schemeClr val="accent2">
                    <a:lumMod val="50000"/>
                  </a:schemeClr>
                </a:solidFill>
              </a:rPr>
              <a:t/>
            </a:r>
            <a:br>
              <a:rPr lang="en-GB" sz="2400" dirty="0">
                <a:solidFill>
                  <a:schemeClr val="accent2">
                    <a:lumMod val="50000"/>
                  </a:schemeClr>
                </a:solidFill>
              </a:rPr>
            </a:br>
            <a:r>
              <a:rPr lang="en-GB" sz="2400" dirty="0" smtClean="0">
                <a:solidFill>
                  <a:schemeClr val="accent2">
                    <a:lumMod val="50000"/>
                  </a:schemeClr>
                </a:solidFill>
              </a:rPr>
              <a:t>Safer Schools </a:t>
            </a:r>
            <a:br>
              <a:rPr lang="en-GB" sz="2400" dirty="0" smtClean="0">
                <a:solidFill>
                  <a:schemeClr val="accent2">
                    <a:lumMod val="50000"/>
                  </a:schemeClr>
                </a:solidFill>
              </a:rPr>
            </a:br>
            <a:r>
              <a:rPr lang="en-GB" sz="2400" dirty="0" smtClean="0">
                <a:solidFill>
                  <a:schemeClr val="accent2">
                    <a:lumMod val="50000"/>
                  </a:schemeClr>
                </a:solidFill>
              </a:rPr>
              <a:t>“</a:t>
            </a:r>
            <a:r>
              <a:rPr lang="en-GB" sz="1800" i="1" dirty="0" smtClean="0">
                <a:solidFill>
                  <a:schemeClr val="accent2">
                    <a:lumMod val="50000"/>
                  </a:schemeClr>
                </a:solidFill>
              </a:rPr>
              <a:t>Their role within DRR”                        </a:t>
            </a:r>
            <a:r>
              <a:rPr lang="en-GB" sz="2000" dirty="0" smtClean="0"/>
              <a:t/>
            </a:r>
            <a:br>
              <a:rPr lang="en-GB" sz="2000" dirty="0" smtClean="0"/>
            </a:br>
            <a:r>
              <a:rPr lang="en-GB" sz="2400" dirty="0" smtClean="0">
                <a:solidFill>
                  <a:schemeClr val="accent2">
                    <a:lumMod val="50000"/>
                  </a:schemeClr>
                </a:solidFill>
              </a:rPr>
              <a:t>                </a:t>
            </a:r>
            <a:r>
              <a:rPr lang="en-GB" sz="2000" dirty="0" smtClean="0"/>
              <a:t/>
            </a:r>
            <a:br>
              <a:rPr lang="en-GB" sz="2000" dirty="0" smtClean="0"/>
            </a:br>
            <a:r>
              <a:rPr lang="en-GB" sz="2400" dirty="0" smtClean="0">
                <a:solidFill>
                  <a:schemeClr val="accent2">
                    <a:lumMod val="50000"/>
                  </a:schemeClr>
                </a:solidFill>
              </a:rPr>
              <a:t> </a:t>
            </a:r>
            <a:endParaRPr lang="en-GB" sz="2400" dirty="0">
              <a:solidFill>
                <a:schemeClr val="accent2">
                  <a:lumMod val="50000"/>
                </a:schemeClr>
              </a:solidFill>
            </a:endParaRPr>
          </a:p>
        </p:txBody>
      </p:sp>
      <p:graphicFrame>
        <p:nvGraphicFramePr>
          <p:cNvPr id="1027" name="Object 3"/>
          <p:cNvGraphicFramePr>
            <a:graphicFrameLocks noChangeAspect="1"/>
          </p:cNvGraphicFramePr>
          <p:nvPr/>
        </p:nvGraphicFramePr>
        <p:xfrm>
          <a:off x="142844" y="142852"/>
          <a:ext cx="628650" cy="638175"/>
        </p:xfrm>
        <a:graphic>
          <a:graphicData uri="http://schemas.openxmlformats.org/presentationml/2006/ole">
            <p:oleObj spid="_x0000_s12291" r:id="rId5" imgW="627840" imgH="638280" progId="">
              <p:embed/>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accent5">
              <a:lumMod val="40000"/>
              <a:lumOff val="60000"/>
            </a:schemeClr>
          </a:solidFill>
        </p:spPr>
        <p:txBody>
          <a:bodyPr>
            <a:normAutofit/>
          </a:bodyPr>
          <a:lstStyle/>
          <a:p>
            <a:pPr algn="ctr">
              <a:buNone/>
            </a:pPr>
            <a:r>
              <a:rPr lang="en-GB" dirty="0" smtClean="0"/>
              <a:t/>
            </a:r>
            <a:br>
              <a:rPr lang="en-GB" dirty="0" smtClean="0"/>
            </a:br>
            <a:endParaRPr lang="en-GB" dirty="0" smtClean="0"/>
          </a:p>
        </p:txBody>
      </p:sp>
      <p:graphicFrame>
        <p:nvGraphicFramePr>
          <p:cNvPr id="1026" name="Object 2"/>
          <p:cNvGraphicFramePr>
            <a:graphicFrameLocks noChangeAspect="1"/>
          </p:cNvGraphicFramePr>
          <p:nvPr/>
        </p:nvGraphicFramePr>
        <p:xfrm>
          <a:off x="8358214" y="142852"/>
          <a:ext cx="628650" cy="638175"/>
        </p:xfrm>
        <a:graphic>
          <a:graphicData uri="http://schemas.openxmlformats.org/presentationml/2006/ole">
            <p:oleObj spid="_x0000_s63490" r:id="rId4" imgW="627840" imgH="638280" progId="">
              <p:embed/>
            </p:oleObj>
          </a:graphicData>
        </a:graphic>
      </p:graphicFrame>
      <p:sp>
        <p:nvSpPr>
          <p:cNvPr id="2" name="Title 1"/>
          <p:cNvSpPr>
            <a:spLocks noGrp="1"/>
          </p:cNvSpPr>
          <p:nvPr>
            <p:ph type="title"/>
          </p:nvPr>
        </p:nvSpPr>
        <p:spPr>
          <a:xfrm>
            <a:off x="428596" y="142852"/>
            <a:ext cx="8229600" cy="1214446"/>
          </a:xfrm>
        </p:spPr>
        <p:txBody>
          <a:bodyPr>
            <a:normAutofit fontScale="90000"/>
          </a:bodyPr>
          <a:lstStyle/>
          <a:p>
            <a:r>
              <a:rPr lang="en-GB" sz="2400" dirty="0" smtClean="0">
                <a:solidFill>
                  <a:schemeClr val="accent2">
                    <a:lumMod val="50000"/>
                  </a:schemeClr>
                </a:solidFill>
              </a:rPr>
              <a:t/>
            </a:r>
            <a:br>
              <a:rPr lang="en-GB" sz="2400" dirty="0" smtClean="0">
                <a:solidFill>
                  <a:schemeClr val="accent2">
                    <a:lumMod val="50000"/>
                  </a:schemeClr>
                </a:solidFill>
              </a:rPr>
            </a:br>
            <a:r>
              <a:rPr lang="en-GB" sz="2400" dirty="0" smtClean="0">
                <a:solidFill>
                  <a:schemeClr val="accent2">
                    <a:lumMod val="50000"/>
                  </a:schemeClr>
                </a:solidFill>
              </a:rPr>
              <a:t/>
            </a:r>
            <a:br>
              <a:rPr lang="en-GB" sz="2400" dirty="0" smtClean="0">
                <a:solidFill>
                  <a:schemeClr val="accent2">
                    <a:lumMod val="50000"/>
                  </a:schemeClr>
                </a:solidFill>
              </a:rPr>
            </a:br>
            <a:r>
              <a:rPr lang="en-GB" sz="2000" b="1" dirty="0"/>
              <a:t> </a:t>
            </a:r>
            <a:r>
              <a:rPr lang="en-GB" sz="1300" b="1" dirty="0"/>
              <a:t>Meeting Of European National Platforms and HFA Focal Points</a:t>
            </a:r>
            <a:br>
              <a:rPr lang="en-GB" sz="1300" b="1" dirty="0"/>
            </a:br>
            <a:r>
              <a:rPr lang="en-GB" sz="1300" b="1" dirty="0" smtClean="0"/>
              <a:t>London </a:t>
            </a:r>
            <a:r>
              <a:rPr lang="en-US" sz="1300" b="1" dirty="0" smtClean="0"/>
              <a:t>11–13 </a:t>
            </a:r>
            <a:r>
              <a:rPr lang="en-US" sz="1300" b="1" dirty="0"/>
              <a:t>November, </a:t>
            </a:r>
            <a:r>
              <a:rPr lang="en-US" sz="1300" b="1" dirty="0" smtClean="0"/>
              <a:t>2009</a:t>
            </a:r>
            <a:r>
              <a:rPr lang="en-GB" sz="1300" b="1" dirty="0" smtClean="0"/>
              <a:t> </a:t>
            </a:r>
            <a:r>
              <a:rPr lang="en-GB" sz="2400" dirty="0">
                <a:solidFill>
                  <a:schemeClr val="accent2">
                    <a:lumMod val="50000"/>
                  </a:schemeClr>
                </a:solidFill>
              </a:rPr>
              <a:t/>
            </a:r>
            <a:br>
              <a:rPr lang="en-GB" sz="2400" dirty="0">
                <a:solidFill>
                  <a:schemeClr val="accent2">
                    <a:lumMod val="50000"/>
                  </a:schemeClr>
                </a:solidFill>
              </a:rPr>
            </a:br>
            <a:r>
              <a:rPr lang="en-GB" sz="2400" dirty="0" smtClean="0">
                <a:solidFill>
                  <a:schemeClr val="accent2">
                    <a:lumMod val="50000"/>
                  </a:schemeClr>
                </a:solidFill>
              </a:rPr>
              <a:t>Safer Schools </a:t>
            </a:r>
            <a:br>
              <a:rPr lang="en-GB" sz="2400" dirty="0" smtClean="0">
                <a:solidFill>
                  <a:schemeClr val="accent2">
                    <a:lumMod val="50000"/>
                  </a:schemeClr>
                </a:solidFill>
              </a:rPr>
            </a:br>
            <a:r>
              <a:rPr lang="en-GB" sz="2400" dirty="0" smtClean="0">
                <a:solidFill>
                  <a:schemeClr val="accent2">
                    <a:lumMod val="50000"/>
                  </a:schemeClr>
                </a:solidFill>
              </a:rPr>
              <a:t>“</a:t>
            </a:r>
            <a:r>
              <a:rPr lang="en-GB" sz="1800" i="1" dirty="0" smtClean="0">
                <a:solidFill>
                  <a:schemeClr val="accent2">
                    <a:lumMod val="50000"/>
                  </a:schemeClr>
                </a:solidFill>
              </a:rPr>
              <a:t>Their role within DRR”                        </a:t>
            </a:r>
            <a:r>
              <a:rPr lang="en-GB" sz="2000" dirty="0" smtClean="0"/>
              <a:t/>
            </a:r>
            <a:br>
              <a:rPr lang="en-GB" sz="2000" dirty="0" smtClean="0"/>
            </a:br>
            <a:r>
              <a:rPr lang="en-GB" sz="2400" dirty="0" smtClean="0">
                <a:solidFill>
                  <a:schemeClr val="accent2">
                    <a:lumMod val="50000"/>
                  </a:schemeClr>
                </a:solidFill>
              </a:rPr>
              <a:t>                </a:t>
            </a:r>
            <a:r>
              <a:rPr lang="en-GB" sz="2000" dirty="0" smtClean="0"/>
              <a:t/>
            </a:r>
            <a:br>
              <a:rPr lang="en-GB" sz="2000" dirty="0" smtClean="0"/>
            </a:br>
            <a:r>
              <a:rPr lang="en-GB" sz="2400" dirty="0" smtClean="0">
                <a:solidFill>
                  <a:schemeClr val="accent2">
                    <a:lumMod val="50000"/>
                  </a:schemeClr>
                </a:solidFill>
              </a:rPr>
              <a:t> </a:t>
            </a:r>
            <a:endParaRPr lang="en-GB" sz="2400" dirty="0">
              <a:solidFill>
                <a:schemeClr val="accent2">
                  <a:lumMod val="50000"/>
                </a:schemeClr>
              </a:solidFill>
            </a:endParaRPr>
          </a:p>
        </p:txBody>
      </p:sp>
      <p:graphicFrame>
        <p:nvGraphicFramePr>
          <p:cNvPr id="1027" name="Object 3"/>
          <p:cNvGraphicFramePr>
            <a:graphicFrameLocks noChangeAspect="1"/>
          </p:cNvGraphicFramePr>
          <p:nvPr/>
        </p:nvGraphicFramePr>
        <p:xfrm>
          <a:off x="142844" y="142852"/>
          <a:ext cx="628650" cy="638175"/>
        </p:xfrm>
        <a:graphic>
          <a:graphicData uri="http://schemas.openxmlformats.org/presentationml/2006/ole">
            <p:oleObj spid="_x0000_s63491" r:id="rId5" imgW="627840" imgH="638280" progId="">
              <p:embed/>
            </p:oleObj>
          </a:graphicData>
        </a:graphic>
      </p:graphicFrame>
      <p:sp>
        <p:nvSpPr>
          <p:cNvPr id="6" name="TextBox 5"/>
          <p:cNvSpPr txBox="1"/>
          <p:nvPr/>
        </p:nvSpPr>
        <p:spPr>
          <a:xfrm>
            <a:off x="571472" y="1500174"/>
            <a:ext cx="8143932" cy="5478423"/>
          </a:xfrm>
          <a:prstGeom prst="rect">
            <a:avLst/>
          </a:prstGeom>
          <a:noFill/>
        </p:spPr>
        <p:txBody>
          <a:bodyPr wrap="square" rtlCol="0">
            <a:spAutoFit/>
          </a:bodyPr>
          <a:lstStyle/>
          <a:p>
            <a:pPr algn="ctr"/>
            <a:r>
              <a:rPr lang="en-GB" sz="1600" b="1" dirty="0" smtClean="0"/>
              <a:t>The Millennium Development Goals (MDGs)</a:t>
            </a:r>
          </a:p>
          <a:p>
            <a:pPr algn="ctr"/>
            <a:endParaRPr lang="en-GB" sz="1600" b="1" dirty="0" smtClean="0"/>
          </a:p>
          <a:p>
            <a:r>
              <a:rPr lang="en-GB" sz="1600" dirty="0" smtClean="0"/>
              <a:t>The MDGs represent a global partnership that has grown from the commitments and targets established at the world summits of the 1990s. Responding to the world's main development challenges and to the calls of civil society, the MDGs promote poverty reduction, education, maternal health, gender equality, and aim at combating child mortality, AIDS and other diseases</a:t>
            </a:r>
            <a:endParaRPr lang="en-GB" sz="1600" dirty="0" smtClean="0"/>
          </a:p>
          <a:p>
            <a:endParaRPr lang="en-GB" sz="1600" dirty="0" smtClean="0"/>
          </a:p>
          <a:p>
            <a:r>
              <a:rPr lang="en-GB" sz="1600" dirty="0" smtClean="0"/>
              <a:t>It envisages education for all by 2015. In order to achieve this target, there is a large pressure</a:t>
            </a:r>
          </a:p>
          <a:p>
            <a:r>
              <a:rPr lang="en-GB" sz="1600" dirty="0" smtClean="0"/>
              <a:t>to build thousands of class rooms in many of the developing countries and non-compliance</a:t>
            </a:r>
          </a:p>
          <a:p>
            <a:r>
              <a:rPr lang="en-GB" sz="1600" dirty="0" smtClean="0"/>
              <a:t>to the safety standards means vulnerable schools are increasing. As witnessed in the past,</a:t>
            </a:r>
          </a:p>
          <a:p>
            <a:r>
              <a:rPr lang="en-GB" sz="1600" dirty="0" smtClean="0"/>
              <a:t>the school buildings which are supposed to provide education to children are also the</a:t>
            </a:r>
          </a:p>
          <a:p>
            <a:r>
              <a:rPr lang="en-GB" sz="1600" dirty="0" smtClean="0"/>
              <a:t>cause of death in many disasters.</a:t>
            </a:r>
          </a:p>
          <a:p>
            <a:endParaRPr lang="en-GB" sz="1600" dirty="0" smtClean="0"/>
          </a:p>
          <a:p>
            <a:r>
              <a:rPr lang="en-GB" sz="1600" b="1" dirty="0" smtClean="0"/>
              <a:t>UNDP</a:t>
            </a:r>
            <a:r>
              <a:rPr lang="en-GB" sz="1600" dirty="0" smtClean="0"/>
              <a:t> </a:t>
            </a:r>
            <a:r>
              <a:rPr lang="en-GB" sz="1600" dirty="0" smtClean="0"/>
              <a:t>is working with a wide range of partners to help create coalitions for change to support the goals at global, regional and national levels, to benchmark progress towards them, and to help countries to build the institutional capacity, policies and programmes needed to achieve the MDGs.</a:t>
            </a:r>
          </a:p>
          <a:p>
            <a:endParaRPr lang="en-GB" sz="1200" dirty="0" smtClean="0"/>
          </a:p>
          <a:p>
            <a:r>
              <a:rPr lang="en-GB" sz="1200" dirty="0" smtClean="0"/>
              <a:t>. </a:t>
            </a:r>
          </a:p>
          <a:p>
            <a:endParaRPr lang="en-GB" sz="1200" dirty="0" smtClean="0"/>
          </a:p>
          <a:p>
            <a:endParaRPr lang="en-GB" sz="1200" dirty="0" smtClean="0"/>
          </a:p>
          <a:p>
            <a:endParaRPr lang="en-GB" sz="1200" dirty="0" smtClean="0"/>
          </a:p>
          <a:p>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accent5">
              <a:lumMod val="40000"/>
              <a:lumOff val="60000"/>
            </a:schemeClr>
          </a:solidFill>
        </p:spPr>
        <p:txBody>
          <a:bodyPr/>
          <a:lstStyle/>
          <a:p>
            <a:pPr>
              <a:buNone/>
            </a:pPr>
            <a:endParaRPr lang="en-GB" dirty="0" smtClean="0"/>
          </a:p>
          <a:p>
            <a:pPr algn="ctr">
              <a:buNone/>
            </a:pPr>
            <a:endParaRPr lang="en-GB" dirty="0" smtClean="0"/>
          </a:p>
          <a:p>
            <a:pPr algn="ctr">
              <a:buNone/>
            </a:pPr>
            <a:endParaRPr lang="en-GB" dirty="0" smtClean="0"/>
          </a:p>
          <a:p>
            <a:pPr algn="ctr">
              <a:buNone/>
            </a:pPr>
            <a:r>
              <a:rPr lang="en-GB" dirty="0" smtClean="0"/>
              <a:t/>
            </a:r>
            <a:br>
              <a:rPr lang="en-GB" dirty="0" smtClean="0"/>
            </a:br>
            <a:endParaRPr lang="en-GB" dirty="0" smtClean="0"/>
          </a:p>
          <a:p>
            <a:pPr algn="ctr">
              <a:buNone/>
            </a:pPr>
            <a:endParaRPr lang="en-GB" dirty="0"/>
          </a:p>
        </p:txBody>
      </p:sp>
      <p:graphicFrame>
        <p:nvGraphicFramePr>
          <p:cNvPr id="1026" name="Object 2"/>
          <p:cNvGraphicFramePr>
            <a:graphicFrameLocks noChangeAspect="1"/>
          </p:cNvGraphicFramePr>
          <p:nvPr/>
        </p:nvGraphicFramePr>
        <p:xfrm>
          <a:off x="8358214" y="142852"/>
          <a:ext cx="628650" cy="638175"/>
        </p:xfrm>
        <a:graphic>
          <a:graphicData uri="http://schemas.openxmlformats.org/presentationml/2006/ole">
            <p:oleObj spid="_x0000_s79874" r:id="rId4" imgW="627840" imgH="638280" progId="">
              <p:embed/>
            </p:oleObj>
          </a:graphicData>
        </a:graphic>
      </p:graphicFrame>
      <p:sp>
        <p:nvSpPr>
          <p:cNvPr id="2" name="Title 1"/>
          <p:cNvSpPr>
            <a:spLocks noGrp="1"/>
          </p:cNvSpPr>
          <p:nvPr>
            <p:ph type="title"/>
          </p:nvPr>
        </p:nvSpPr>
        <p:spPr>
          <a:xfrm>
            <a:off x="428596" y="142852"/>
            <a:ext cx="8229600" cy="1214446"/>
          </a:xfrm>
        </p:spPr>
        <p:txBody>
          <a:bodyPr>
            <a:normAutofit fontScale="90000"/>
          </a:bodyPr>
          <a:lstStyle/>
          <a:p>
            <a:r>
              <a:rPr lang="en-GB" sz="2400" dirty="0" smtClean="0">
                <a:solidFill>
                  <a:schemeClr val="accent2">
                    <a:lumMod val="50000"/>
                  </a:schemeClr>
                </a:solidFill>
              </a:rPr>
              <a:t/>
            </a:r>
            <a:br>
              <a:rPr lang="en-GB" sz="2400" dirty="0" smtClean="0">
                <a:solidFill>
                  <a:schemeClr val="accent2">
                    <a:lumMod val="50000"/>
                  </a:schemeClr>
                </a:solidFill>
              </a:rPr>
            </a:br>
            <a:r>
              <a:rPr lang="en-GB" sz="2400" dirty="0" smtClean="0">
                <a:solidFill>
                  <a:schemeClr val="accent2">
                    <a:lumMod val="50000"/>
                  </a:schemeClr>
                </a:solidFill>
              </a:rPr>
              <a:t/>
            </a:r>
            <a:br>
              <a:rPr lang="en-GB" sz="2400" dirty="0" smtClean="0">
                <a:solidFill>
                  <a:schemeClr val="accent2">
                    <a:lumMod val="50000"/>
                  </a:schemeClr>
                </a:solidFill>
              </a:rPr>
            </a:br>
            <a:r>
              <a:rPr lang="en-GB" sz="2000" b="1" dirty="0"/>
              <a:t> </a:t>
            </a:r>
            <a:r>
              <a:rPr lang="en-GB" sz="1300" b="1" dirty="0"/>
              <a:t>Meeting Of European National Platforms and HFA Focal Points</a:t>
            </a:r>
            <a:br>
              <a:rPr lang="en-GB" sz="1300" b="1" dirty="0"/>
            </a:br>
            <a:r>
              <a:rPr lang="en-GB" sz="1300" b="1" dirty="0" smtClean="0"/>
              <a:t>London </a:t>
            </a:r>
            <a:r>
              <a:rPr lang="en-US" sz="1300" b="1" dirty="0" smtClean="0"/>
              <a:t>11–13 </a:t>
            </a:r>
            <a:r>
              <a:rPr lang="en-US" sz="1300" b="1" dirty="0"/>
              <a:t>November, </a:t>
            </a:r>
            <a:r>
              <a:rPr lang="en-US" sz="1300" b="1" dirty="0" smtClean="0"/>
              <a:t>2009</a:t>
            </a:r>
            <a:r>
              <a:rPr lang="en-GB" sz="1300" b="1" dirty="0" smtClean="0"/>
              <a:t> </a:t>
            </a:r>
            <a:r>
              <a:rPr lang="en-GB" sz="2400" dirty="0">
                <a:solidFill>
                  <a:schemeClr val="accent2">
                    <a:lumMod val="50000"/>
                  </a:schemeClr>
                </a:solidFill>
              </a:rPr>
              <a:t/>
            </a:r>
            <a:br>
              <a:rPr lang="en-GB" sz="2400" dirty="0">
                <a:solidFill>
                  <a:schemeClr val="accent2">
                    <a:lumMod val="50000"/>
                  </a:schemeClr>
                </a:solidFill>
              </a:rPr>
            </a:br>
            <a:r>
              <a:rPr lang="en-GB" sz="2400" dirty="0" smtClean="0">
                <a:solidFill>
                  <a:schemeClr val="accent2">
                    <a:lumMod val="50000"/>
                  </a:schemeClr>
                </a:solidFill>
              </a:rPr>
              <a:t>Safer Schools </a:t>
            </a:r>
            <a:br>
              <a:rPr lang="en-GB" sz="2400" dirty="0" smtClean="0">
                <a:solidFill>
                  <a:schemeClr val="accent2">
                    <a:lumMod val="50000"/>
                  </a:schemeClr>
                </a:solidFill>
              </a:rPr>
            </a:br>
            <a:r>
              <a:rPr lang="en-GB" sz="2400" dirty="0" smtClean="0">
                <a:solidFill>
                  <a:schemeClr val="accent2">
                    <a:lumMod val="50000"/>
                  </a:schemeClr>
                </a:solidFill>
              </a:rPr>
              <a:t>“</a:t>
            </a:r>
            <a:r>
              <a:rPr lang="en-GB" sz="1800" i="1" dirty="0" smtClean="0">
                <a:solidFill>
                  <a:schemeClr val="accent2">
                    <a:lumMod val="50000"/>
                  </a:schemeClr>
                </a:solidFill>
              </a:rPr>
              <a:t>Their role within DRR”                        </a:t>
            </a:r>
            <a:r>
              <a:rPr lang="en-GB" sz="2000" dirty="0" smtClean="0"/>
              <a:t/>
            </a:r>
            <a:br>
              <a:rPr lang="en-GB" sz="2000" dirty="0" smtClean="0"/>
            </a:br>
            <a:r>
              <a:rPr lang="en-GB" sz="2400" dirty="0" smtClean="0">
                <a:solidFill>
                  <a:schemeClr val="accent2">
                    <a:lumMod val="50000"/>
                  </a:schemeClr>
                </a:solidFill>
              </a:rPr>
              <a:t>                </a:t>
            </a:r>
            <a:r>
              <a:rPr lang="en-GB" sz="2000" dirty="0" smtClean="0"/>
              <a:t/>
            </a:r>
            <a:br>
              <a:rPr lang="en-GB" sz="2000" dirty="0" smtClean="0"/>
            </a:br>
            <a:r>
              <a:rPr lang="en-GB" sz="2400" dirty="0" smtClean="0">
                <a:solidFill>
                  <a:schemeClr val="accent2">
                    <a:lumMod val="50000"/>
                  </a:schemeClr>
                </a:solidFill>
              </a:rPr>
              <a:t> </a:t>
            </a:r>
            <a:endParaRPr lang="en-GB" sz="2400" dirty="0">
              <a:solidFill>
                <a:schemeClr val="accent2">
                  <a:lumMod val="50000"/>
                </a:schemeClr>
              </a:solidFill>
            </a:endParaRPr>
          </a:p>
        </p:txBody>
      </p:sp>
      <p:graphicFrame>
        <p:nvGraphicFramePr>
          <p:cNvPr id="1027" name="Object 3"/>
          <p:cNvGraphicFramePr>
            <a:graphicFrameLocks noChangeAspect="1"/>
          </p:cNvGraphicFramePr>
          <p:nvPr/>
        </p:nvGraphicFramePr>
        <p:xfrm>
          <a:off x="142844" y="142852"/>
          <a:ext cx="628650" cy="638175"/>
        </p:xfrm>
        <a:graphic>
          <a:graphicData uri="http://schemas.openxmlformats.org/presentationml/2006/ole">
            <p:oleObj spid="_x0000_s79875" r:id="rId5" imgW="627840" imgH="638280" progId="">
              <p:embed/>
            </p:oleObj>
          </a:graphicData>
        </a:graphic>
      </p:graphicFrame>
      <p:sp>
        <p:nvSpPr>
          <p:cNvPr id="6" name="TextBox 5"/>
          <p:cNvSpPr txBox="1"/>
          <p:nvPr/>
        </p:nvSpPr>
        <p:spPr>
          <a:xfrm>
            <a:off x="571472" y="1500174"/>
            <a:ext cx="7858180" cy="5509200"/>
          </a:xfrm>
          <a:prstGeom prst="rect">
            <a:avLst/>
          </a:prstGeom>
          <a:noFill/>
        </p:spPr>
        <p:txBody>
          <a:bodyPr wrap="square" rtlCol="0">
            <a:spAutoFit/>
          </a:bodyPr>
          <a:lstStyle/>
          <a:p>
            <a:endParaRPr lang="en-GB" sz="1600" dirty="0" smtClean="0"/>
          </a:p>
          <a:p>
            <a:pPr algn="ctr"/>
            <a:r>
              <a:rPr lang="en-GB" sz="1600" b="1" dirty="0" smtClean="0"/>
              <a:t>The </a:t>
            </a:r>
            <a:r>
              <a:rPr lang="en-GB" sz="1600" b="1" dirty="0" smtClean="0"/>
              <a:t>Hyogo Framework for </a:t>
            </a:r>
            <a:r>
              <a:rPr lang="en-GB" sz="1600" b="1" dirty="0" smtClean="0"/>
              <a:t>Action (HFA)</a:t>
            </a:r>
          </a:p>
          <a:p>
            <a:pPr algn="ctr"/>
            <a:r>
              <a:rPr lang="en-GB" sz="1600" b="1" dirty="0" smtClean="0"/>
              <a:t>The UNCRD contribution</a:t>
            </a:r>
          </a:p>
          <a:p>
            <a:pPr algn="ctr"/>
            <a:endParaRPr lang="en-GB" sz="1600" b="1" dirty="0" smtClean="0"/>
          </a:p>
          <a:p>
            <a:r>
              <a:rPr lang="en-GB" sz="1600" dirty="0" smtClean="0"/>
              <a:t>The Hyogo Framework for Action also prioritizes use of knowledge, innovation and education to build a culture of safety and resilience at all levels. Furthermore, HFA also emphasizes on</a:t>
            </a:r>
          </a:p>
          <a:p>
            <a:r>
              <a:rPr lang="en-GB" sz="1600" dirty="0" smtClean="0"/>
              <a:t>structural strengthening of critical facilities including schools. </a:t>
            </a:r>
          </a:p>
          <a:p>
            <a:r>
              <a:rPr lang="en-GB" sz="1600" dirty="0" smtClean="0"/>
              <a:t>The </a:t>
            </a:r>
            <a:r>
              <a:rPr lang="en-GB" sz="1600" b="1" dirty="0" smtClean="0"/>
              <a:t>UNCRD Japan</a:t>
            </a:r>
            <a:r>
              <a:rPr lang="en-GB" sz="1600" dirty="0" smtClean="0"/>
              <a:t> is implementing the project </a:t>
            </a:r>
            <a:r>
              <a:rPr lang="en-GB" sz="1600" b="1" dirty="0" smtClean="0"/>
              <a:t>SESI</a:t>
            </a:r>
            <a:r>
              <a:rPr lang="en-GB" sz="1600" dirty="0" smtClean="0"/>
              <a:t> on </a:t>
            </a:r>
            <a:r>
              <a:rPr lang="en-GB" sz="1600" b="1" dirty="0" smtClean="0"/>
              <a:t>“Reducing Vulnerability of School Children to Earthquakes”</a:t>
            </a:r>
            <a:r>
              <a:rPr lang="en-GB" sz="1600" dirty="0" smtClean="0"/>
              <a:t> in Asia-Pacific region under project execution by UN Department of</a:t>
            </a:r>
          </a:p>
          <a:p>
            <a:r>
              <a:rPr lang="en-GB" sz="1600" dirty="0" smtClean="0"/>
              <a:t>Economic and Social Affairs (</a:t>
            </a:r>
            <a:r>
              <a:rPr lang="en-GB" sz="1600" b="1" dirty="0" smtClean="0"/>
              <a:t>UN-DESA</a:t>
            </a:r>
            <a:r>
              <a:rPr lang="en-GB" sz="1600" dirty="0" smtClean="0"/>
              <a:t>) and funded by UN Trust Fund for Human</a:t>
            </a:r>
          </a:p>
          <a:p>
            <a:r>
              <a:rPr lang="en-GB" sz="1600" dirty="0" smtClean="0"/>
              <a:t>Security (</a:t>
            </a:r>
            <a:r>
              <a:rPr lang="en-GB" sz="1600" b="1" dirty="0" smtClean="0"/>
              <a:t>UNTFHS</a:t>
            </a:r>
            <a:r>
              <a:rPr lang="en-GB" sz="1600" dirty="0" smtClean="0"/>
              <a:t>) of </a:t>
            </a:r>
            <a:r>
              <a:rPr lang="en-GB" sz="1600" b="1" dirty="0" smtClean="0"/>
              <a:t>UN OCHA </a:t>
            </a:r>
            <a:r>
              <a:rPr lang="en-GB" sz="1600" dirty="0" smtClean="0"/>
              <a:t>since April 2005.</a:t>
            </a:r>
          </a:p>
          <a:p>
            <a:endParaRPr lang="en-GB" sz="1600" b="1" dirty="0" smtClean="0"/>
          </a:p>
          <a:p>
            <a:r>
              <a:rPr lang="en-GB" sz="1600" b="1" dirty="0" smtClean="0"/>
              <a:t>SESI</a:t>
            </a:r>
            <a:r>
              <a:rPr lang="en-GB" sz="1600" dirty="0" smtClean="0"/>
              <a:t> </a:t>
            </a:r>
            <a:r>
              <a:rPr lang="en-GB" sz="1600" b="1" dirty="0" smtClean="0"/>
              <a:t>(School Earthquake Safety Initiative) </a:t>
            </a:r>
            <a:r>
              <a:rPr lang="en-GB" sz="1600" dirty="0" smtClean="0"/>
              <a:t>is </a:t>
            </a:r>
            <a:r>
              <a:rPr lang="en-GB" sz="1600" dirty="0" smtClean="0"/>
              <a:t>aimed at </a:t>
            </a:r>
            <a:r>
              <a:rPr lang="en-GB" sz="1600" dirty="0" smtClean="0"/>
              <a:t>promoting self-help </a:t>
            </a:r>
            <a:r>
              <a:rPr lang="en-GB" sz="1600" dirty="0" smtClean="0"/>
              <a:t>and education for disaster mitigation by building resilient and </a:t>
            </a:r>
            <a:r>
              <a:rPr lang="en-GB" sz="1600" dirty="0" smtClean="0"/>
              <a:t>sustainable communities</a:t>
            </a:r>
            <a:r>
              <a:rPr lang="en-GB" sz="1600" dirty="0" smtClean="0"/>
              <a:t>. </a:t>
            </a:r>
            <a:r>
              <a:rPr lang="en-GB" sz="1600" b="1" i="1" dirty="0" smtClean="0"/>
              <a:t>The participatory approach to community development and </a:t>
            </a:r>
            <a:r>
              <a:rPr lang="en-GB" sz="1600" b="1" i="1" dirty="0" smtClean="0"/>
              <a:t>capacity building </a:t>
            </a:r>
            <a:r>
              <a:rPr lang="en-GB" sz="1600" b="1" i="1" dirty="0" smtClean="0"/>
              <a:t>among the local people is the key focus area of the initiative</a:t>
            </a:r>
            <a:r>
              <a:rPr lang="en-GB" sz="1600" dirty="0" smtClean="0"/>
              <a:t>.</a:t>
            </a:r>
          </a:p>
          <a:p>
            <a:r>
              <a:rPr lang="en-GB" sz="1600" dirty="0" smtClean="0"/>
              <a:t>This is one of the key Globally </a:t>
            </a:r>
            <a:r>
              <a:rPr lang="en-GB" sz="1600" dirty="0" smtClean="0"/>
              <a:t>R</a:t>
            </a:r>
            <a:r>
              <a:rPr lang="en-GB" sz="1600" dirty="0" smtClean="0"/>
              <a:t>egional programmes, covering the Asia Pacific Region with Pilot projects </a:t>
            </a:r>
            <a:r>
              <a:rPr lang="en-GB" sz="1600" b="1" dirty="0" smtClean="0"/>
              <a:t>in Uzbekistan, India, Indonesia and Fiji. </a:t>
            </a:r>
            <a:r>
              <a:rPr lang="en-GB" sz="1600" dirty="0" smtClean="0"/>
              <a:t>All to be expanded within country and within their geographical regions and potentially to be offered as a Global Model for DRR within Schools infrastructure</a:t>
            </a:r>
            <a:endParaRPr lang="en-GB" sz="1600" dirty="0" smtClean="0"/>
          </a:p>
          <a:p>
            <a:endParaRPr lang="en-GB" sz="16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accent5">
              <a:lumMod val="40000"/>
              <a:lumOff val="60000"/>
            </a:schemeClr>
          </a:solidFill>
        </p:spPr>
        <p:txBody>
          <a:bodyPr/>
          <a:lstStyle/>
          <a:p>
            <a:pPr>
              <a:buNone/>
            </a:pPr>
            <a:endParaRPr lang="en-GB" dirty="0" smtClean="0"/>
          </a:p>
          <a:p>
            <a:pPr algn="ctr">
              <a:buNone/>
            </a:pPr>
            <a:endParaRPr lang="en-GB" dirty="0" smtClean="0"/>
          </a:p>
          <a:p>
            <a:pPr algn="ctr">
              <a:buNone/>
            </a:pPr>
            <a:endParaRPr lang="en-GB" dirty="0"/>
          </a:p>
          <a:p>
            <a:pPr algn="ctr">
              <a:buNone/>
            </a:pPr>
            <a:r>
              <a:rPr lang="en-GB" dirty="0" smtClean="0"/>
              <a:t/>
            </a:r>
            <a:br>
              <a:rPr lang="en-GB" dirty="0" smtClean="0"/>
            </a:br>
            <a:endParaRPr lang="en-GB" dirty="0" smtClean="0"/>
          </a:p>
          <a:p>
            <a:pPr algn="ctr">
              <a:buNone/>
            </a:pPr>
            <a:endParaRPr lang="en-GB" dirty="0"/>
          </a:p>
        </p:txBody>
      </p:sp>
      <p:graphicFrame>
        <p:nvGraphicFramePr>
          <p:cNvPr id="1026" name="Object 2"/>
          <p:cNvGraphicFramePr>
            <a:graphicFrameLocks noChangeAspect="1"/>
          </p:cNvGraphicFramePr>
          <p:nvPr/>
        </p:nvGraphicFramePr>
        <p:xfrm>
          <a:off x="8358214" y="142852"/>
          <a:ext cx="628650" cy="638175"/>
        </p:xfrm>
        <a:graphic>
          <a:graphicData uri="http://schemas.openxmlformats.org/presentationml/2006/ole">
            <p:oleObj spid="_x0000_s92162" r:id="rId4" imgW="627840" imgH="638280" progId="">
              <p:embed/>
            </p:oleObj>
          </a:graphicData>
        </a:graphic>
      </p:graphicFrame>
      <p:sp>
        <p:nvSpPr>
          <p:cNvPr id="2" name="Title 1"/>
          <p:cNvSpPr>
            <a:spLocks noGrp="1"/>
          </p:cNvSpPr>
          <p:nvPr>
            <p:ph type="title"/>
          </p:nvPr>
        </p:nvSpPr>
        <p:spPr>
          <a:xfrm>
            <a:off x="428596" y="142852"/>
            <a:ext cx="8229600" cy="1214446"/>
          </a:xfrm>
        </p:spPr>
        <p:txBody>
          <a:bodyPr>
            <a:normAutofit fontScale="90000"/>
          </a:bodyPr>
          <a:lstStyle/>
          <a:p>
            <a:r>
              <a:rPr lang="en-GB" sz="2400" dirty="0" smtClean="0">
                <a:solidFill>
                  <a:schemeClr val="accent2">
                    <a:lumMod val="50000"/>
                  </a:schemeClr>
                </a:solidFill>
              </a:rPr>
              <a:t/>
            </a:r>
            <a:br>
              <a:rPr lang="en-GB" sz="2400" dirty="0" smtClean="0">
                <a:solidFill>
                  <a:schemeClr val="accent2">
                    <a:lumMod val="50000"/>
                  </a:schemeClr>
                </a:solidFill>
              </a:rPr>
            </a:br>
            <a:r>
              <a:rPr lang="en-GB" sz="2400" dirty="0" smtClean="0">
                <a:solidFill>
                  <a:schemeClr val="accent2">
                    <a:lumMod val="50000"/>
                  </a:schemeClr>
                </a:solidFill>
              </a:rPr>
              <a:t/>
            </a:r>
            <a:br>
              <a:rPr lang="en-GB" sz="2400" dirty="0" smtClean="0">
                <a:solidFill>
                  <a:schemeClr val="accent2">
                    <a:lumMod val="50000"/>
                  </a:schemeClr>
                </a:solidFill>
              </a:rPr>
            </a:br>
            <a:r>
              <a:rPr lang="en-GB" sz="2000" b="1" dirty="0"/>
              <a:t> </a:t>
            </a:r>
            <a:r>
              <a:rPr lang="en-GB" sz="1300" b="1" dirty="0"/>
              <a:t>Meeting Of European National Platforms and HFA Focal Points</a:t>
            </a:r>
            <a:br>
              <a:rPr lang="en-GB" sz="1300" b="1" dirty="0"/>
            </a:br>
            <a:r>
              <a:rPr lang="en-GB" sz="1300" b="1" dirty="0" smtClean="0"/>
              <a:t>London </a:t>
            </a:r>
            <a:r>
              <a:rPr lang="en-US" sz="1300" b="1" dirty="0" smtClean="0"/>
              <a:t>11–13 </a:t>
            </a:r>
            <a:r>
              <a:rPr lang="en-US" sz="1300" b="1" dirty="0"/>
              <a:t>November, </a:t>
            </a:r>
            <a:r>
              <a:rPr lang="en-US" sz="1300" b="1" dirty="0" smtClean="0"/>
              <a:t>2009</a:t>
            </a:r>
            <a:r>
              <a:rPr lang="en-GB" sz="1300" b="1" dirty="0" smtClean="0"/>
              <a:t> </a:t>
            </a:r>
            <a:r>
              <a:rPr lang="en-GB" sz="2400" dirty="0">
                <a:solidFill>
                  <a:schemeClr val="accent2">
                    <a:lumMod val="50000"/>
                  </a:schemeClr>
                </a:solidFill>
              </a:rPr>
              <a:t/>
            </a:r>
            <a:br>
              <a:rPr lang="en-GB" sz="2400" dirty="0">
                <a:solidFill>
                  <a:schemeClr val="accent2">
                    <a:lumMod val="50000"/>
                  </a:schemeClr>
                </a:solidFill>
              </a:rPr>
            </a:br>
            <a:r>
              <a:rPr lang="en-GB" sz="2400" dirty="0" smtClean="0">
                <a:solidFill>
                  <a:schemeClr val="accent2">
                    <a:lumMod val="50000"/>
                  </a:schemeClr>
                </a:solidFill>
              </a:rPr>
              <a:t>Safer Schools </a:t>
            </a:r>
            <a:br>
              <a:rPr lang="en-GB" sz="2400" dirty="0" smtClean="0">
                <a:solidFill>
                  <a:schemeClr val="accent2">
                    <a:lumMod val="50000"/>
                  </a:schemeClr>
                </a:solidFill>
              </a:rPr>
            </a:br>
            <a:r>
              <a:rPr lang="en-GB" sz="2400" dirty="0" smtClean="0">
                <a:solidFill>
                  <a:schemeClr val="accent2">
                    <a:lumMod val="50000"/>
                  </a:schemeClr>
                </a:solidFill>
              </a:rPr>
              <a:t>“</a:t>
            </a:r>
            <a:r>
              <a:rPr lang="en-GB" sz="1800" i="1" dirty="0" smtClean="0">
                <a:solidFill>
                  <a:schemeClr val="accent2">
                    <a:lumMod val="50000"/>
                  </a:schemeClr>
                </a:solidFill>
              </a:rPr>
              <a:t>Their role within DRR”                        </a:t>
            </a:r>
            <a:r>
              <a:rPr lang="en-GB" sz="2000" dirty="0" smtClean="0"/>
              <a:t/>
            </a:r>
            <a:br>
              <a:rPr lang="en-GB" sz="2000" dirty="0" smtClean="0"/>
            </a:br>
            <a:r>
              <a:rPr lang="en-GB" sz="2400" dirty="0" smtClean="0">
                <a:solidFill>
                  <a:schemeClr val="accent2">
                    <a:lumMod val="50000"/>
                  </a:schemeClr>
                </a:solidFill>
              </a:rPr>
              <a:t>                </a:t>
            </a:r>
            <a:r>
              <a:rPr lang="en-GB" sz="2000" dirty="0" smtClean="0"/>
              <a:t/>
            </a:r>
            <a:br>
              <a:rPr lang="en-GB" sz="2000" dirty="0" smtClean="0"/>
            </a:br>
            <a:r>
              <a:rPr lang="en-GB" sz="2400" dirty="0" smtClean="0">
                <a:solidFill>
                  <a:schemeClr val="accent2">
                    <a:lumMod val="50000"/>
                  </a:schemeClr>
                </a:solidFill>
              </a:rPr>
              <a:t> </a:t>
            </a:r>
            <a:endParaRPr lang="en-GB" sz="2400" dirty="0">
              <a:solidFill>
                <a:schemeClr val="accent2">
                  <a:lumMod val="50000"/>
                </a:schemeClr>
              </a:solidFill>
            </a:endParaRPr>
          </a:p>
        </p:txBody>
      </p:sp>
      <p:graphicFrame>
        <p:nvGraphicFramePr>
          <p:cNvPr id="1027" name="Object 3"/>
          <p:cNvGraphicFramePr>
            <a:graphicFrameLocks noChangeAspect="1"/>
          </p:cNvGraphicFramePr>
          <p:nvPr/>
        </p:nvGraphicFramePr>
        <p:xfrm>
          <a:off x="142844" y="142852"/>
          <a:ext cx="628650" cy="638175"/>
        </p:xfrm>
        <a:graphic>
          <a:graphicData uri="http://schemas.openxmlformats.org/presentationml/2006/ole">
            <p:oleObj spid="_x0000_s92163" r:id="rId5" imgW="627840" imgH="638280" progId="">
              <p:embed/>
            </p:oleObj>
          </a:graphicData>
        </a:graphic>
      </p:graphicFrame>
      <p:sp>
        <p:nvSpPr>
          <p:cNvPr id="6" name="TextBox 5"/>
          <p:cNvSpPr txBox="1"/>
          <p:nvPr/>
        </p:nvSpPr>
        <p:spPr>
          <a:xfrm>
            <a:off x="428596" y="1643050"/>
            <a:ext cx="8215370" cy="4770537"/>
          </a:xfrm>
          <a:prstGeom prst="rect">
            <a:avLst/>
          </a:prstGeom>
          <a:noFill/>
        </p:spPr>
        <p:txBody>
          <a:bodyPr wrap="square" rtlCol="0">
            <a:spAutoFit/>
          </a:bodyPr>
          <a:lstStyle/>
          <a:p>
            <a:r>
              <a:rPr lang="en-GB" sz="1600" b="1" dirty="0" smtClean="0"/>
              <a:t>Global School DRR Infrastructure and Education Regional activity example:</a:t>
            </a:r>
          </a:p>
          <a:p>
            <a:endParaRPr lang="en-GB" sz="1600" b="1" dirty="0" smtClean="0"/>
          </a:p>
          <a:p>
            <a:r>
              <a:rPr lang="en-GB" sz="1600" b="1" dirty="0" smtClean="0"/>
              <a:t>School Earthquake Safety </a:t>
            </a:r>
            <a:r>
              <a:rPr lang="en-GB" sz="1600" b="1" dirty="0" smtClean="0"/>
              <a:t>Initiative  UNCRD SESI</a:t>
            </a:r>
            <a:endParaRPr lang="en-GB" sz="1600" b="1" dirty="0" smtClean="0"/>
          </a:p>
          <a:p>
            <a:r>
              <a:rPr lang="en-GB" sz="1600" dirty="0" smtClean="0"/>
              <a:t>Schools have been found to be the key element for community involvement in Japan and</a:t>
            </a:r>
          </a:p>
          <a:p>
            <a:r>
              <a:rPr lang="en-GB" sz="1600" dirty="0" smtClean="0"/>
              <a:t>other countries world-wide. Schools not only provide education, they can provide</a:t>
            </a:r>
          </a:p>
          <a:p>
            <a:r>
              <a:rPr lang="en-GB" sz="1600" dirty="0" smtClean="0"/>
              <a:t>emergency shelters immediately after earthquakes. Through this school-strengthening</a:t>
            </a:r>
          </a:p>
          <a:p>
            <a:r>
              <a:rPr lang="en-GB" sz="1600" dirty="0" smtClean="0"/>
              <a:t>program, a community program has been formulated to spread the technologies rooted in</a:t>
            </a:r>
          </a:p>
          <a:p>
            <a:r>
              <a:rPr lang="en-GB" sz="1600" dirty="0" smtClean="0"/>
              <a:t>culture and heritage. HFA also prioritizes use of knowledge, innovation and education to</a:t>
            </a:r>
          </a:p>
          <a:p>
            <a:r>
              <a:rPr lang="en-GB" sz="1600" dirty="0" smtClean="0"/>
              <a:t>build a culture of safety and resilience at all levels. Furthermore, HFA also emphasizes on</a:t>
            </a:r>
          </a:p>
          <a:p>
            <a:r>
              <a:rPr lang="en-GB" sz="1600" dirty="0" smtClean="0"/>
              <a:t>structural strengthening of critical facilities including schools. SESI is aimed at promoting</a:t>
            </a:r>
          </a:p>
          <a:p>
            <a:r>
              <a:rPr lang="en-GB" sz="1600" dirty="0" smtClean="0"/>
              <a:t>self-help and education for disaster mitigation by building resilient and sustainable</a:t>
            </a:r>
          </a:p>
          <a:p>
            <a:r>
              <a:rPr lang="en-GB" sz="1600" dirty="0" smtClean="0"/>
              <a:t>communities. The participatory approach to community development and capacity</a:t>
            </a:r>
          </a:p>
          <a:p>
            <a:r>
              <a:rPr lang="en-GB" sz="1600" dirty="0" smtClean="0"/>
              <a:t>building among the local people is the key focus area of the initiative</a:t>
            </a:r>
            <a:r>
              <a:rPr lang="en-GB" sz="1600" dirty="0" smtClean="0"/>
              <a:t>.</a:t>
            </a:r>
          </a:p>
          <a:p>
            <a:endParaRPr lang="en-GB" sz="1600" b="1" dirty="0" smtClean="0"/>
          </a:p>
          <a:p>
            <a:r>
              <a:rPr lang="en-GB" sz="1600" b="1" dirty="0" smtClean="0"/>
              <a:t>The UNCRD have now commenced the next stage of DRR within the community with the HESI programme. A continuation of SESI but expanding to include Housing Safety within communities.</a:t>
            </a:r>
          </a:p>
          <a:p>
            <a:endParaRPr lang="en-GB" sz="1600" b="1" dirty="0" smtClean="0"/>
          </a:p>
          <a:p>
            <a:endParaRPr lang="en-GB" sz="1600" b="1"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3835</TotalTime>
  <Words>2886</Words>
  <Application>Microsoft Office PowerPoint</Application>
  <PresentationFormat>On-screen Show (4:3)</PresentationFormat>
  <Paragraphs>447</Paragraphs>
  <Slides>26</Slides>
  <Notes>26</Notes>
  <HiddenSlides>0</HiddenSlides>
  <MMClips>0</MMClips>
  <ScaleCrop>false</ScaleCrop>
  <HeadingPairs>
    <vt:vector size="6" baseType="variant">
      <vt:variant>
        <vt:lpstr>Theme</vt:lpstr>
      </vt:variant>
      <vt:variant>
        <vt:i4>1</vt:i4>
      </vt:variant>
      <vt:variant>
        <vt:lpstr>Embedded OLE Servers</vt:lpstr>
      </vt:variant>
      <vt:variant>
        <vt:i4>0</vt:i4>
      </vt:variant>
      <vt:variant>
        <vt:lpstr>Slide Titles</vt:lpstr>
      </vt:variant>
      <vt:variant>
        <vt:i4>26</vt:i4>
      </vt:variant>
    </vt:vector>
  </HeadingPairs>
  <TitlesOfParts>
    <vt:vector size="27" baseType="lpstr">
      <vt:lpstr>Office Theme</vt:lpstr>
      <vt:lpstr>   Meeting Of European National Platforms and HFA Focal Points London 11–13 November, 2009  Safer Schools  “Their role within DRR”                                           </vt:lpstr>
      <vt:lpstr>   Meeting Of European National Platforms and HFA Focal Points London 11–13 November, 2009  Safer Schools  “Their role within DRR”                                           </vt:lpstr>
      <vt:lpstr>   Meeting Of European National Platforms and HFA Focal Points London 11–13 November, 2009  Safer Schools  “Their role within DRR”                                           </vt:lpstr>
      <vt:lpstr>   Meeting Of European National Platforms and HFA Focal Points London 11–13 November, 2009  Safer Schools  “Their role within DRR”                                           </vt:lpstr>
      <vt:lpstr>   Meeting Of European National Platforms and HFA Focal Points London 11–13 November, 2009  Safer Schools  “Their role within DRR”                                           </vt:lpstr>
      <vt:lpstr>   Meeting Of European National Platforms and HFA Focal Points London 11–13 November, 2009  Safer Schools  “Their role within DRR”                                           </vt:lpstr>
      <vt:lpstr>   Meeting Of European National Platforms and HFA Focal Points London 11–13 November, 2009  Safer Schools  “Their role within DRR”                                           </vt:lpstr>
      <vt:lpstr>   Meeting Of European National Platforms and HFA Focal Points London 11–13 November, 2009  Safer Schools  “Their role within DRR”                                           </vt:lpstr>
      <vt:lpstr>   Meeting Of European National Platforms and HFA Focal Points London 11–13 November, 2009  Safer Schools  “Their role within DRR”                                           </vt:lpstr>
      <vt:lpstr>   Meeting Of European National Platforms and HFA Focal Points London 11–13 November, 2009  Safer Schools  “Their role within DRR”                                           </vt:lpstr>
      <vt:lpstr>   Meeting Of European National Platforms and HFA Focal Points London 11–13 November, 2009  Safer Schools  “Their role within DRR”                                           </vt:lpstr>
      <vt:lpstr>   Meeting Of European National Platforms and HFA Focal Points London 11–13 November, 2009  Safer Schools  “Their role within DRR”                                           </vt:lpstr>
      <vt:lpstr>   Meeting Of European National Platforms and HFA Focal Points London 11–13 November, 2009  Safer Schools  “Their role within DRR”                                           </vt:lpstr>
      <vt:lpstr>   Meeting Of European National Platforms and HFA Focal Points London 11–13 November, 2009  Safer Schools  “Their role within DRR”                                           </vt:lpstr>
      <vt:lpstr>   Meeting Of European National Platforms and HFA Focal Points London 11–13 November, 2009  Safer Schools  “Their role within DRR”                                           </vt:lpstr>
      <vt:lpstr>   Meeting Of European National Platforms and HFA Focal Points London 11–13 November, 2009  Safer Schools  “Their role within DRR”                                           </vt:lpstr>
      <vt:lpstr>   Meeting Of European National Platforms and HFA Focal Points London 11–13 November, 2009  Safer Schools  “Their role within DRR”                                           </vt:lpstr>
      <vt:lpstr>   Meeting Of European National Platforms and HFA Focal Points London 11–13 November, 2009  Safer Schools  “Their role within DRR”                                           </vt:lpstr>
      <vt:lpstr>   Meeting Of European National Platforms and HFA Focal Points London 11–13 November, 2009  Safer Schools  “Their role within DRR”                                           </vt:lpstr>
      <vt:lpstr>   Meeting Of European National Platforms and HFA Focal Points London 11–13 November, 2009  Safer Schools  “Their role within DRR”                                           </vt:lpstr>
      <vt:lpstr>   Meeting Of European National Platforms and HFA Focal Points London 11–13 November, 2009  Safer Schools  “Their role within DRR”                                           </vt:lpstr>
      <vt:lpstr>   Meeting Of European National Platforms and HFA Focal Points London 11–13 November, 2009  Safer Schools  “Their role within DRR”                                           </vt:lpstr>
      <vt:lpstr>   Meeting Of European National Platforms and HFA Focal Points London 11–13 November, 2009  Safer Schools  “Their role within DRR”                                           </vt:lpstr>
      <vt:lpstr>   Meeting Of European National Platforms and HFA Focal Points London 11–13 November, 2009  Safer Schools  “Their role within DRR”                                           </vt:lpstr>
      <vt:lpstr>   Meeting Of European National Platforms and HFA Focal Points London 11–13 November, 2009  Safer Schools  “Their role within DRR”                                           </vt:lpstr>
      <vt:lpstr>   Meeting Of European National Platforms and HFA Focal Points London 11–13 November, 2009  Safer Schools  “Their role within DRR”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garry</dc:creator>
  <cp:lastModifiedBy>garry</cp:lastModifiedBy>
  <cp:revision>208</cp:revision>
  <dcterms:created xsi:type="dcterms:W3CDTF">2009-11-08T23:27:59Z</dcterms:created>
  <dcterms:modified xsi:type="dcterms:W3CDTF">2009-11-12T13:21:11Z</dcterms:modified>
</cp:coreProperties>
</file>